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98D7D-9C40-4565-B04E-B2B3FA521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F90E8-DC07-4397-B0F3-28BE9F8D9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CDB8C-73EA-4193-8366-2235EBB4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CB4E-20C0-496E-AFDA-D69852706E28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D32C7-6AF4-40FE-A25F-EB58CB5F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7400C-2DEF-4208-8E3F-0981275F2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DFBD-A0CD-4675-BAB6-A2EDB294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3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C406A-FE05-4721-BD9B-2FD05210B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9FF6D-2CF8-452F-A391-C3490CAB8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3432D-4579-4DC3-8F76-3047B534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CB4E-20C0-496E-AFDA-D69852706E28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8D7A7-388F-4F80-8490-848E7945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42440-8A4F-4211-8634-AB92B955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DFBD-A0CD-4675-BAB6-A2EDB294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3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3142E8-E7B8-4C47-9B57-CEED4F3F3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9CE48-3388-4FD3-96E2-47DD4EC23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D35B-F5F8-4F70-8FC2-1EA9B86E1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CB4E-20C0-496E-AFDA-D69852706E28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E1B1E-2CD3-4CD9-925F-F35E037C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C3036-31C3-4CE2-BA8B-B464C113A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DFBD-A0CD-4675-BAB6-A2EDB294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9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3679-B6E1-4D91-B518-CFAA43267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B0FCA-0035-48A6-9D9B-3BF84EE85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0A543-EA97-48A6-9FB3-281135B5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CB4E-20C0-496E-AFDA-D69852706E28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C0D9A-055D-4FF0-BDC5-4706288F9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C13B3-819B-4E34-828A-B23428BE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DFBD-A0CD-4675-BAB6-A2EDB294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26688-A7BC-43C2-8F24-BDCD9A21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F3962-8F6B-4D3F-B84B-C66A532F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6D5D1-8377-42C8-BAB1-CA6351EAF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CB4E-20C0-496E-AFDA-D69852706E28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2DE5C-9D96-4A35-BE27-5008DCB40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6C70E-1E0A-41D0-A700-EAD4AA50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DFBD-A0CD-4675-BAB6-A2EDB294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D17E-F53B-4605-9455-8C3F2040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84ABA-2E0D-4E36-AF84-32D786B7A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CFDBB-5E93-47E2-8105-13097C460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65EEB-1E3E-4978-B523-9E9FA1C9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CB4E-20C0-496E-AFDA-D69852706E28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70205-D12B-494F-88A0-FF5C32C2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D4517-13C2-4F8A-A874-034A1AAC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DFBD-A0CD-4675-BAB6-A2EDB294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CE98-0426-4A85-8106-F82D7EC96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F814B-79D9-4998-967C-CF1CA1EAE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B4299-D8DD-4260-A635-B8917F373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1F307-DB08-4989-AFAB-F1B21278C0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24AD5-30B7-4632-9293-454AF8C2D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DB3782-3F50-481D-86BA-E015108E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CB4E-20C0-496E-AFDA-D69852706E28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7A7023-5766-4A87-85B2-29BC970A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E08242-77F8-404A-A65D-582A5A01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DFBD-A0CD-4675-BAB6-A2EDB294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5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914F-E4BF-42C5-8EBB-1478FA89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B5655-7C07-44C5-B888-FF09D890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CB4E-20C0-496E-AFDA-D69852706E28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2EC01-BFEF-4E60-A259-0EE6B958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2341E-99E3-46D7-8490-DC19C40F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DFBD-A0CD-4675-BAB6-A2EDB294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3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1AE65-C8A2-4E2B-BFA9-F7CFA860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CB4E-20C0-496E-AFDA-D69852706E28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871C57-C50D-40DF-AC14-AC8AEFEB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5BB59-6CF8-48F9-A556-6F9C2925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DFBD-A0CD-4675-BAB6-A2EDB294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4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246AC-05C1-4D38-AE27-0ED523D3F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F8DA6-A82B-4A05-929E-311038756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AC754-6E7A-423C-BC83-32CBDB007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80A64-39C7-48B1-906E-DF86891C8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CB4E-20C0-496E-AFDA-D69852706E28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9AD72-3817-4065-8D9F-8599670E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1309B-A95E-40ED-854A-65EED52F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DFBD-A0CD-4675-BAB6-A2EDB294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7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541B-5D9D-4D91-BA43-9DE89566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982BA3-2715-4696-AF33-9DA26B235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E98B2-2839-40EB-8A5E-8C37EFF9B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798A9-7D1B-4E49-9AE3-F23120221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CB4E-20C0-496E-AFDA-D69852706E28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FCE38-8E0E-477D-ADEB-A2F60D09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86DA5-CE68-4753-8D2E-303AE3C8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DFBD-A0CD-4675-BAB6-A2EDB294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1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B537A3-DA73-4CD8-8233-B4B76695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63761-920A-4885-B7F9-546C11A92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E82C3-D46E-4251-AA21-50829533A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7CB4E-20C0-496E-AFDA-D69852706E28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30C2A-6150-4CD3-B73B-01300C07B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5C31D-1339-499F-8460-7D116B691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7DFBD-A0CD-4675-BAB6-A2EDB294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1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WmyY4iGyAQ?list=PL7knI05_53GTFYEq1-CxjHjsehEz7JD5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D887F-EE53-4C5C-8D9F-6C34E559ED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4e </a:t>
            </a:r>
            <a:r>
              <a:rPr lang="en-US" dirty="0" err="1"/>
              <a:t>Aanvliegroute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48D86-3696-4BF5-AF27-3DD457CC08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Wat hebben wij </a:t>
            </a:r>
            <a:r>
              <a:rPr lang="en-US" dirty="0" err="1"/>
              <a:t>als</a:t>
            </a:r>
            <a:r>
              <a:rPr lang="en-US" dirty="0"/>
              <a:t> D66 </a:t>
            </a:r>
            <a:r>
              <a:rPr lang="en-US" dirty="0" err="1"/>
              <a:t>Rhenen</a:t>
            </a:r>
            <a:r>
              <a:rPr lang="en-US" dirty="0"/>
              <a:t> gedaan?</a:t>
            </a:r>
          </a:p>
        </p:txBody>
      </p:sp>
    </p:spTree>
    <p:extLst>
      <p:ext uri="{BB962C8B-B14F-4D97-AF65-F5344CB8AC3E}">
        <p14:creationId xmlns:p14="http://schemas.microsoft.com/office/powerpoint/2010/main" val="165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erospace | Free Full-Text | A Practical Approach to Monitor Capacity under  the CDM Approach">
            <a:extLst>
              <a:ext uri="{FF2B5EF4-FFF2-40B4-BE49-F238E27FC236}">
                <a16:creationId xmlns:a16="http://schemas.microsoft.com/office/drawing/2014/main" id="{EB9B8CD2-F8E6-435D-ACD1-449361F2B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" b="1106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84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895C-1955-4CDF-8EA0-D5E4F29A8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Huidige</a:t>
            </a:r>
            <a:r>
              <a:rPr lang="en-US" dirty="0"/>
              <a:t> approach fixes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EC9D3-4F96-48D8-B8B0-E38292485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Vliegtuigen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hier </a:t>
            </a:r>
            <a:r>
              <a:rPr lang="en-US" dirty="0" err="1"/>
              <a:t>binnen</a:t>
            </a:r>
            <a:r>
              <a:rPr lang="en-US" dirty="0"/>
              <a:t> via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vertakkingen</a:t>
            </a:r>
            <a:endParaRPr lang="en-US" dirty="0"/>
          </a:p>
          <a:p>
            <a:r>
              <a:rPr lang="en-US" dirty="0" err="1"/>
              <a:t>Als</a:t>
            </a:r>
            <a:r>
              <a:rPr lang="en-US" dirty="0"/>
              <a:t> je </a:t>
            </a:r>
            <a:r>
              <a:rPr lang="en-US" dirty="0" err="1"/>
              <a:t>dezelfde</a:t>
            </a:r>
            <a:r>
              <a:rPr lang="en-US" dirty="0"/>
              <a:t> </a:t>
            </a:r>
            <a:r>
              <a:rPr lang="en-US" dirty="0" err="1"/>
              <a:t>straal</a:t>
            </a:r>
            <a:r>
              <a:rPr lang="en-US" dirty="0"/>
              <a:t> </a:t>
            </a:r>
            <a:r>
              <a:rPr lang="en-US" dirty="0" err="1"/>
              <a:t>vanaf</a:t>
            </a:r>
            <a:r>
              <a:rPr lang="en-US" dirty="0"/>
              <a:t> </a:t>
            </a:r>
            <a:r>
              <a:rPr lang="en-US" dirty="0" err="1"/>
              <a:t>luchthaven</a:t>
            </a:r>
            <a:r>
              <a:rPr lang="en-US" dirty="0"/>
              <a:t> Schiphol </a:t>
            </a:r>
            <a:r>
              <a:rPr lang="en-US" dirty="0" err="1"/>
              <a:t>pakt</a:t>
            </a:r>
            <a:r>
              <a:rPr lang="en-US" dirty="0"/>
              <a:t>: </a:t>
            </a:r>
            <a:r>
              <a:rPr lang="en-US" dirty="0" err="1"/>
              <a:t>mogelijkheid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initial approach fix (IAF) </a:t>
            </a:r>
            <a:r>
              <a:rPr lang="en-US" dirty="0" err="1"/>
              <a:t>nabij</a:t>
            </a:r>
            <a:r>
              <a:rPr lang="en-US" dirty="0"/>
              <a:t> of </a:t>
            </a:r>
            <a:r>
              <a:rPr lang="en-US" dirty="0" err="1"/>
              <a:t>boven</a:t>
            </a:r>
            <a:r>
              <a:rPr lang="en-US" dirty="0"/>
              <a:t> </a:t>
            </a:r>
            <a:r>
              <a:rPr lang="en-US" dirty="0" err="1"/>
              <a:t>Rhenen</a:t>
            </a:r>
            <a:r>
              <a:rPr lang="en-US" dirty="0"/>
              <a:t> </a:t>
            </a:r>
            <a:r>
              <a:rPr lang="en-US" dirty="0" err="1"/>
              <a:t>ligt</a:t>
            </a:r>
            <a:endParaRPr lang="en-US" dirty="0"/>
          </a:p>
          <a:p>
            <a:r>
              <a:rPr lang="en-US" dirty="0"/>
              <a:t>Routes staan allemaal in </a:t>
            </a:r>
            <a:r>
              <a:rPr lang="en-US" dirty="0" err="1"/>
              <a:t>navigatie</a:t>
            </a:r>
            <a:r>
              <a:rPr lang="en-US" dirty="0"/>
              <a:t> van </a:t>
            </a:r>
            <a:r>
              <a:rPr lang="en-US" dirty="0" err="1"/>
              <a:t>vliegtuig</a:t>
            </a:r>
            <a:r>
              <a:rPr lang="en-US" dirty="0"/>
              <a:t> </a:t>
            </a:r>
            <a:r>
              <a:rPr lang="en-US" dirty="0" err="1"/>
              <a:t>geprogrammeerd</a:t>
            </a:r>
            <a:endParaRPr lang="en-US" dirty="0"/>
          </a:p>
          <a:p>
            <a:r>
              <a:rPr lang="en-US" dirty="0"/>
              <a:t>Bij IAF is het </a:t>
            </a:r>
            <a:r>
              <a:rPr lang="en-US" dirty="0" err="1"/>
              <a:t>vliegtuig</a:t>
            </a:r>
            <a:r>
              <a:rPr lang="en-US" dirty="0"/>
              <a:t> op 10.000 </a:t>
            </a:r>
            <a:r>
              <a:rPr lang="en-US" dirty="0" err="1"/>
              <a:t>voet</a:t>
            </a:r>
            <a:r>
              <a:rPr lang="en-US" dirty="0"/>
              <a:t> (3,05 kilometer), </a:t>
            </a:r>
            <a:r>
              <a:rPr lang="en-US" dirty="0" err="1"/>
              <a:t>tenzij</a:t>
            </a:r>
            <a:r>
              <a:rPr lang="en-US" dirty="0"/>
              <a:t> </a:t>
            </a:r>
            <a:r>
              <a:rPr lang="en-US" dirty="0" err="1"/>
              <a:t>anders</a:t>
            </a:r>
            <a:r>
              <a:rPr lang="en-US" dirty="0"/>
              <a:t> </a:t>
            </a:r>
            <a:r>
              <a:rPr lang="en-US" dirty="0" err="1"/>
              <a:t>geinstrueerd</a:t>
            </a:r>
            <a:r>
              <a:rPr lang="en-US" dirty="0"/>
              <a:t> </a:t>
            </a:r>
          </a:p>
          <a:p>
            <a:r>
              <a:rPr lang="en-US" dirty="0"/>
              <a:t>Minimum hoogte </a:t>
            </a:r>
            <a:r>
              <a:rPr lang="en-US" dirty="0" err="1"/>
              <a:t>echter</a:t>
            </a:r>
            <a:r>
              <a:rPr lang="en-US" dirty="0"/>
              <a:t> 7.000 </a:t>
            </a:r>
            <a:r>
              <a:rPr lang="en-US" dirty="0" err="1"/>
              <a:t>voet</a:t>
            </a:r>
            <a:r>
              <a:rPr lang="en-US" dirty="0"/>
              <a:t> (2,13 kilometer)</a:t>
            </a:r>
          </a:p>
          <a:p>
            <a:endParaRPr lang="en-US" dirty="0"/>
          </a:p>
          <a:p>
            <a:r>
              <a:rPr lang="en-US" dirty="0" err="1"/>
              <a:t>Aanname</a:t>
            </a:r>
            <a:r>
              <a:rPr lang="en-US" dirty="0"/>
              <a:t>: nieuwe </a:t>
            </a:r>
            <a:r>
              <a:rPr lang="en-US" dirty="0" err="1"/>
              <a:t>aanvliegroute</a:t>
            </a:r>
            <a:r>
              <a:rPr lang="en-US" dirty="0"/>
              <a:t> </a:t>
            </a:r>
            <a:r>
              <a:rPr lang="en-US" dirty="0" err="1"/>
              <a:t>resulteert</a:t>
            </a:r>
            <a:r>
              <a:rPr lang="en-US" dirty="0"/>
              <a:t> in </a:t>
            </a:r>
            <a:r>
              <a:rPr lang="en-US" dirty="0" err="1"/>
              <a:t>vliegtuigen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10.000 </a:t>
            </a:r>
            <a:r>
              <a:rPr lang="en-US" dirty="0" err="1"/>
              <a:t>voet</a:t>
            </a:r>
            <a:r>
              <a:rPr lang="en-US" dirty="0"/>
              <a:t> </a:t>
            </a:r>
            <a:r>
              <a:rPr lang="en-US" dirty="0" err="1"/>
              <a:t>nabij</a:t>
            </a:r>
            <a:r>
              <a:rPr lang="en-US" dirty="0"/>
              <a:t> of </a:t>
            </a:r>
            <a:r>
              <a:rPr lang="en-US" dirty="0" err="1"/>
              <a:t>boven</a:t>
            </a:r>
            <a:r>
              <a:rPr lang="en-US" dirty="0"/>
              <a:t> </a:t>
            </a:r>
            <a:r>
              <a:rPr lang="en-US" dirty="0" err="1"/>
              <a:t>Rhenen</a:t>
            </a:r>
            <a:r>
              <a:rPr lang="en-US" dirty="0"/>
              <a:t>. </a:t>
            </a:r>
            <a:r>
              <a:rPr lang="en-US" dirty="0" err="1"/>
              <a:t>Ongeveer</a:t>
            </a:r>
            <a:r>
              <a:rPr lang="en-US" dirty="0"/>
              <a:t> 19% </a:t>
            </a:r>
            <a:r>
              <a:rPr lang="en-US" dirty="0" err="1"/>
              <a:t>verkeer</a:t>
            </a:r>
            <a:r>
              <a:rPr lang="en-US" dirty="0"/>
              <a:t> Schiphol (</a:t>
            </a:r>
            <a:r>
              <a:rPr lang="en-US" dirty="0" err="1"/>
              <a:t>aldus</a:t>
            </a:r>
            <a:r>
              <a:rPr lang="en-US" dirty="0"/>
              <a:t> </a:t>
            </a:r>
            <a:r>
              <a:rPr lang="en-US" dirty="0" err="1"/>
              <a:t>voorkeursbeslissing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374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Airbus A321 at 10,000ft 42 dBA">
            <a:hlinkClick r:id="" action="ppaction://media"/>
            <a:extLst>
              <a:ext uri="{FF2B5EF4-FFF2-40B4-BE49-F238E27FC236}">
                <a16:creationId xmlns:a16="http://schemas.microsoft.com/office/drawing/2014/main" id="{6078CB4F-486D-49FC-A314-0C1B0624BB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10828" y="781878"/>
            <a:ext cx="9898085" cy="55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5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87145-EF67-4A98-B722-DF0D492A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overwegingen</a:t>
            </a:r>
            <a:r>
              <a:rPr lang="en-US" dirty="0"/>
              <a:t>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1FA4B-C09C-4352-ABD6-B90E0B2B5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Herziening</a:t>
            </a:r>
            <a:r>
              <a:rPr lang="en-US" dirty="0"/>
              <a:t> in gang </a:t>
            </a:r>
            <a:r>
              <a:rPr lang="en-US" dirty="0" err="1"/>
              <a:t>gezet</a:t>
            </a:r>
            <a:r>
              <a:rPr lang="en-US" dirty="0"/>
              <a:t> door </a:t>
            </a:r>
            <a:r>
              <a:rPr lang="en-US" dirty="0" err="1"/>
              <a:t>landelijke</a:t>
            </a:r>
            <a:r>
              <a:rPr lang="en-US" dirty="0"/>
              <a:t> </a:t>
            </a:r>
            <a:r>
              <a:rPr lang="en-US" dirty="0" err="1"/>
              <a:t>motie</a:t>
            </a:r>
            <a:r>
              <a:rPr lang="en-US" dirty="0"/>
              <a:t> met </a:t>
            </a:r>
            <a:r>
              <a:rPr lang="en-US" dirty="0" err="1"/>
              <a:t>oa</a:t>
            </a:r>
            <a:r>
              <a:rPr lang="en-US" dirty="0"/>
              <a:t>. D66</a:t>
            </a:r>
          </a:p>
          <a:p>
            <a:r>
              <a:rPr lang="en-US" dirty="0" err="1"/>
              <a:t>Voorkeursbeslissing</a:t>
            </a:r>
            <a:r>
              <a:rPr lang="en-US" dirty="0"/>
              <a:t> </a:t>
            </a:r>
            <a:r>
              <a:rPr lang="en-US" dirty="0" err="1"/>
              <a:t>definitief</a:t>
            </a:r>
            <a:r>
              <a:rPr lang="en-US" dirty="0"/>
              <a:t>, we </a:t>
            </a:r>
            <a:r>
              <a:rPr lang="en-US" dirty="0" err="1"/>
              <a:t>begrijpen</a:t>
            </a:r>
            <a:r>
              <a:rPr lang="en-US" dirty="0"/>
              <a:t> de </a:t>
            </a:r>
            <a:r>
              <a:rPr lang="en-US" dirty="0" err="1"/>
              <a:t>voordelen</a:t>
            </a:r>
            <a:r>
              <a:rPr lang="en-US" dirty="0"/>
              <a:t> op </a:t>
            </a:r>
            <a:r>
              <a:rPr lang="en-US" dirty="0" err="1"/>
              <a:t>nationaal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1"/>
            <a:r>
              <a:rPr lang="en-US" dirty="0" err="1"/>
              <a:t>Kortere</a:t>
            </a:r>
            <a:r>
              <a:rPr lang="en-US" dirty="0"/>
              <a:t> routing </a:t>
            </a:r>
            <a:r>
              <a:rPr lang="en-US" dirty="0">
                <a:sym typeface="Wingdings" panose="05000000000000000000" pitchFamily="2" charset="2"/>
              </a:rPr>
              <a:t> minder </a:t>
            </a:r>
            <a:r>
              <a:rPr lang="en-US" dirty="0" err="1">
                <a:sym typeface="Wingdings" panose="05000000000000000000" pitchFamily="2" charset="2"/>
              </a:rPr>
              <a:t>brandstof</a:t>
            </a:r>
            <a:r>
              <a:rPr lang="en-US" dirty="0">
                <a:sym typeface="Wingdings" panose="05000000000000000000" pitchFamily="2" charset="2"/>
              </a:rPr>
              <a:t>, CO2, </a:t>
            </a:r>
            <a:r>
              <a:rPr lang="en-US" dirty="0" err="1">
                <a:sym typeface="Wingdings" panose="05000000000000000000" pitchFamily="2" charset="2"/>
              </a:rPr>
              <a:t>stikstofuitstoot</a:t>
            </a:r>
            <a:r>
              <a:rPr lang="en-US" dirty="0">
                <a:sym typeface="Wingdings" panose="05000000000000000000" pitchFamily="2" charset="2"/>
              </a:rPr>
              <a:t> op </a:t>
            </a:r>
            <a:r>
              <a:rPr lang="en-US" dirty="0" err="1">
                <a:sym typeface="Wingdings" panose="05000000000000000000" pitchFamily="2" charset="2"/>
              </a:rPr>
              <a:t>landelijk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niveau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Meer </a:t>
            </a:r>
            <a:r>
              <a:rPr lang="en-US" dirty="0" err="1">
                <a:sym typeface="Wingdings" panose="05000000000000000000" pitchFamily="2" charset="2"/>
              </a:rPr>
              <a:t>gebruik</a:t>
            </a:r>
            <a:r>
              <a:rPr lang="en-US" dirty="0">
                <a:sym typeface="Wingdings" panose="05000000000000000000" pitchFamily="2" charset="2"/>
              </a:rPr>
              <a:t> continuous descent  lager </a:t>
            </a:r>
            <a:r>
              <a:rPr lang="en-US" dirty="0" err="1">
                <a:sym typeface="Wingdings" panose="05000000000000000000" pitchFamily="2" charset="2"/>
              </a:rPr>
              <a:t>motorvermogen</a:t>
            </a:r>
            <a:r>
              <a:rPr lang="en-US" dirty="0">
                <a:sym typeface="Wingdings" panose="05000000000000000000" pitchFamily="2" charset="2"/>
              </a:rPr>
              <a:t>, minder </a:t>
            </a:r>
            <a:r>
              <a:rPr lang="en-US" dirty="0" err="1">
                <a:sym typeface="Wingdings" panose="05000000000000000000" pitchFamily="2" charset="2"/>
              </a:rPr>
              <a:t>geluid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brandstof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Past </a:t>
            </a:r>
            <a:r>
              <a:rPr lang="en-US" dirty="0" err="1">
                <a:sym typeface="Wingdings" panose="05000000000000000000" pitchFamily="2" charset="2"/>
              </a:rPr>
              <a:t>binnen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verder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integreren</a:t>
            </a:r>
            <a:r>
              <a:rPr lang="en-US" dirty="0">
                <a:sym typeface="Wingdings" panose="05000000000000000000" pitchFamily="2" charset="2"/>
              </a:rPr>
              <a:t> pan-</a:t>
            </a:r>
            <a:r>
              <a:rPr lang="en-US" dirty="0" err="1">
                <a:sym typeface="Wingdings" panose="05000000000000000000" pitchFamily="2" charset="2"/>
              </a:rPr>
              <a:t>Europees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luchtruim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meer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besparingen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Voorkeursbeslissing</a:t>
            </a:r>
            <a:r>
              <a:rPr lang="en-US" dirty="0">
                <a:sym typeface="Wingdings" panose="05000000000000000000" pitchFamily="2" charset="2"/>
              </a:rPr>
              <a:t> is </a:t>
            </a:r>
            <a:r>
              <a:rPr lang="en-US" dirty="0" err="1">
                <a:sym typeface="Wingdings" panose="05000000000000000000" pitchFamily="2" charset="2"/>
              </a:rPr>
              <a:t>definitief</a:t>
            </a:r>
            <a:r>
              <a:rPr lang="en-US" dirty="0">
                <a:sym typeface="Wingdings" panose="05000000000000000000" pitchFamily="2" charset="2"/>
              </a:rPr>
              <a:t>, dus een </a:t>
            </a:r>
            <a:r>
              <a:rPr lang="en-US" dirty="0" err="1">
                <a:sym typeface="Wingdings" panose="05000000000000000000" pitchFamily="2" charset="2"/>
              </a:rPr>
              <a:t>gegeven</a:t>
            </a:r>
            <a:r>
              <a:rPr lang="en-US" dirty="0">
                <a:sym typeface="Wingdings" panose="05000000000000000000" pitchFamily="2" charset="2"/>
              </a:rPr>
              <a:t>  concept </a:t>
            </a:r>
            <a:r>
              <a:rPr lang="en-US" dirty="0" err="1">
                <a:sym typeface="Wingdings" panose="05000000000000000000" pitchFamily="2" charset="2"/>
              </a:rPr>
              <a:t>dat</a:t>
            </a:r>
            <a:r>
              <a:rPr lang="en-US" dirty="0">
                <a:sym typeface="Wingdings" panose="05000000000000000000" pitchFamily="2" charset="2"/>
              </a:rPr>
              <a:t> er een 4e route </a:t>
            </a:r>
            <a:r>
              <a:rPr lang="en-US" dirty="0" err="1">
                <a:sym typeface="Wingdings" panose="05000000000000000000" pitchFamily="2" charset="2"/>
              </a:rPr>
              <a:t>komt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ligt</a:t>
            </a:r>
            <a:r>
              <a:rPr lang="en-US" dirty="0">
                <a:sym typeface="Wingdings" panose="05000000000000000000" pitchFamily="2" charset="2"/>
              </a:rPr>
              <a:t> vast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Vliegtuigen</a:t>
            </a:r>
            <a:r>
              <a:rPr lang="en-US" dirty="0">
                <a:sym typeface="Wingdings" panose="05000000000000000000" pitchFamily="2" charset="2"/>
              </a:rPr>
              <a:t> nog te </a:t>
            </a:r>
            <a:r>
              <a:rPr lang="en-US" dirty="0" err="1">
                <a:sym typeface="Wingdings" panose="05000000000000000000" pitchFamily="2" charset="2"/>
              </a:rPr>
              <a:t>hoog</a:t>
            </a:r>
            <a:r>
              <a:rPr lang="en-US" dirty="0">
                <a:sym typeface="Wingdings" panose="05000000000000000000" pitchFamily="2" charset="2"/>
              </a:rPr>
              <a:t> om </a:t>
            </a:r>
            <a:r>
              <a:rPr lang="en-US" dirty="0" err="1">
                <a:sym typeface="Wingdings" panose="05000000000000000000" pitchFamily="2" charset="2"/>
              </a:rPr>
              <a:t>iets</a:t>
            </a:r>
            <a:r>
              <a:rPr lang="en-US" dirty="0">
                <a:sym typeface="Wingdings" panose="05000000000000000000" pitchFamily="2" charset="2"/>
              </a:rPr>
              <a:t> te </a:t>
            </a:r>
            <a:r>
              <a:rPr lang="en-US" dirty="0" err="1">
                <a:sym typeface="Wingdings" panose="05000000000000000000" pitchFamily="2" charset="2"/>
              </a:rPr>
              <a:t>zeggen</a:t>
            </a:r>
            <a:r>
              <a:rPr lang="en-US" dirty="0">
                <a:sym typeface="Wingdings" panose="05000000000000000000" pitchFamily="2" charset="2"/>
              </a:rPr>
              <a:t> over locale </a:t>
            </a:r>
            <a:r>
              <a:rPr lang="en-US" dirty="0" err="1">
                <a:sym typeface="Wingdings" panose="05000000000000000000" pitchFamily="2" charset="2"/>
              </a:rPr>
              <a:t>stikstofdepositie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menglaag</a:t>
            </a:r>
            <a:r>
              <a:rPr lang="en-US" dirty="0">
                <a:sym typeface="Wingdings" panose="05000000000000000000" pitchFamily="2" charset="2"/>
              </a:rPr>
              <a:t>)  wij </a:t>
            </a:r>
            <a:r>
              <a:rPr lang="en-US" dirty="0" err="1">
                <a:sym typeface="Wingdings" panose="05000000000000000000" pitchFamily="2" charset="2"/>
              </a:rPr>
              <a:t>focussen</a:t>
            </a:r>
            <a:r>
              <a:rPr lang="en-US" dirty="0">
                <a:sym typeface="Wingdings" panose="05000000000000000000" pitchFamily="2" charset="2"/>
              </a:rPr>
              <a:t> dus op </a:t>
            </a:r>
            <a:r>
              <a:rPr lang="en-US" dirty="0" err="1">
                <a:sym typeface="Wingdings" panose="05000000000000000000" pitchFamily="2" charset="2"/>
              </a:rPr>
              <a:t>geluidsoverlast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8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87145-EF67-4A98-B722-DF0D492A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overwegingen</a:t>
            </a:r>
            <a:r>
              <a:rPr lang="en-US" dirty="0"/>
              <a:t>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1FA4B-C09C-4352-ABD6-B90E0B2B5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Wel </a:t>
            </a:r>
            <a:r>
              <a:rPr lang="en-US" dirty="0" err="1"/>
              <a:t>zorgen</a:t>
            </a:r>
            <a:r>
              <a:rPr lang="en-US" dirty="0"/>
              <a:t> voor </a:t>
            </a:r>
            <a:r>
              <a:rPr lang="en-US" dirty="0" err="1"/>
              <a:t>gemeente</a:t>
            </a:r>
            <a:r>
              <a:rPr lang="en-US" dirty="0"/>
              <a:t> </a:t>
            </a:r>
            <a:r>
              <a:rPr lang="en-US" dirty="0" err="1"/>
              <a:t>Rhenen</a:t>
            </a:r>
            <a:endParaRPr lang="en-US" dirty="0"/>
          </a:p>
          <a:p>
            <a:pPr lvl="1"/>
            <a:r>
              <a:rPr lang="en-US" dirty="0" err="1"/>
              <a:t>Structureel</a:t>
            </a:r>
            <a:r>
              <a:rPr lang="en-US" dirty="0"/>
              <a:t> </a:t>
            </a:r>
            <a:r>
              <a:rPr lang="en-US" dirty="0" err="1"/>
              <a:t>vliegtuigen</a:t>
            </a:r>
            <a:r>
              <a:rPr lang="en-US" dirty="0"/>
              <a:t> over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gemeente</a:t>
            </a:r>
            <a:endParaRPr lang="en-US" dirty="0"/>
          </a:p>
          <a:p>
            <a:pPr lvl="1"/>
            <a:r>
              <a:rPr lang="en-US" dirty="0" err="1"/>
              <a:t>Geluidsemissies</a:t>
            </a:r>
            <a:r>
              <a:rPr lang="en-US" dirty="0"/>
              <a:t> (40-60dBA </a:t>
            </a:r>
            <a:r>
              <a:rPr lang="en-US" dirty="0" err="1"/>
              <a:t>obv</a:t>
            </a:r>
            <a:r>
              <a:rPr lang="en-US" dirty="0"/>
              <a:t> </a:t>
            </a:r>
            <a:r>
              <a:rPr lang="en-US" dirty="0" err="1"/>
              <a:t>aannames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achtergrond</a:t>
            </a:r>
            <a:r>
              <a:rPr lang="en-US" dirty="0"/>
              <a:t> </a:t>
            </a:r>
            <a:r>
              <a:rPr lang="en-US" dirty="0" err="1"/>
              <a:t>geluid</a:t>
            </a:r>
            <a:r>
              <a:rPr lang="en-US" dirty="0"/>
              <a:t> (geen </a:t>
            </a:r>
            <a:r>
              <a:rPr lang="en-US" dirty="0" err="1"/>
              <a:t>stad</a:t>
            </a:r>
            <a:r>
              <a:rPr lang="en-US" dirty="0"/>
              <a:t>),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kwetsbare</a:t>
            </a:r>
            <a:r>
              <a:rPr lang="en-US" dirty="0"/>
              <a:t> </a:t>
            </a:r>
            <a:r>
              <a:rPr lang="en-US" dirty="0" err="1"/>
              <a:t>natuur</a:t>
            </a:r>
            <a:r>
              <a:rPr lang="en-US" dirty="0"/>
              <a:t> in </a:t>
            </a:r>
            <a:r>
              <a:rPr lang="en-US" dirty="0" err="1"/>
              <a:t>Rhenen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Utrechtse</a:t>
            </a:r>
            <a:r>
              <a:rPr lang="en-US" dirty="0"/>
              <a:t> </a:t>
            </a:r>
            <a:r>
              <a:rPr lang="en-US" dirty="0" err="1"/>
              <a:t>Heuvelrug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geluidsoverlast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aantasting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natuur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obv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geluid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Ontwerp</a:t>
            </a:r>
            <a:r>
              <a:rPr lang="en-US" dirty="0">
                <a:sym typeface="Wingdings" panose="05000000000000000000" pitchFamily="2" charset="2"/>
              </a:rPr>
              <a:t> &amp; </a:t>
            </a:r>
            <a:r>
              <a:rPr lang="en-US" dirty="0" err="1">
                <a:sym typeface="Wingdings" panose="05000000000000000000" pitchFamily="2" charset="2"/>
              </a:rPr>
              <a:t>Realisatiefase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gestart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Participatietraject</a:t>
            </a:r>
            <a:r>
              <a:rPr lang="en-US" dirty="0">
                <a:sym typeface="Wingdings" panose="05000000000000000000" pitchFamily="2" charset="2"/>
              </a:rPr>
              <a:t> wordt </a:t>
            </a:r>
            <a:r>
              <a:rPr lang="en-US" dirty="0" err="1">
                <a:sym typeface="Wingdings" panose="05000000000000000000" pitchFamily="2" charset="2"/>
              </a:rPr>
              <a:t>bedacht</a:t>
            </a:r>
            <a:r>
              <a:rPr lang="en-US" dirty="0">
                <a:sym typeface="Wingdings" panose="05000000000000000000" pitchFamily="2" charset="2"/>
              </a:rPr>
              <a:t> dit </a:t>
            </a:r>
            <a:r>
              <a:rPr lang="en-US" dirty="0" err="1">
                <a:sym typeface="Wingdings" panose="05000000000000000000" pitchFamily="2" charset="2"/>
              </a:rPr>
              <a:t>jaar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SID’s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STAR’s </a:t>
            </a:r>
            <a:r>
              <a:rPr lang="en-US" dirty="0" err="1">
                <a:sym typeface="Wingdings" panose="05000000000000000000" pitchFamily="2" charset="2"/>
              </a:rPr>
              <a:t>worden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getekend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komende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jaren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Belangrijke</a:t>
            </a:r>
            <a:r>
              <a:rPr lang="en-US" dirty="0">
                <a:sym typeface="Wingdings" panose="05000000000000000000" pitchFamily="2" charset="2"/>
              </a:rPr>
              <a:t> nuances in routes die de </a:t>
            </a:r>
            <a:r>
              <a:rPr lang="en-US" dirty="0" err="1">
                <a:sym typeface="Wingdings" panose="05000000000000000000" pitchFamily="2" charset="2"/>
              </a:rPr>
              <a:t>overlast</a:t>
            </a:r>
            <a:r>
              <a:rPr lang="en-US" dirty="0">
                <a:sym typeface="Wingdings" panose="05000000000000000000" pitchFamily="2" charset="2"/>
              </a:rPr>
              <a:t> voor </a:t>
            </a:r>
            <a:r>
              <a:rPr lang="en-US" dirty="0" err="1">
                <a:sym typeface="Wingdings" panose="05000000000000000000" pitchFamily="2" charset="2"/>
              </a:rPr>
              <a:t>inwoners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minimaliseren</a:t>
            </a:r>
            <a:r>
              <a:rPr lang="en-US" dirty="0">
                <a:sym typeface="Wingdings" panose="05000000000000000000" pitchFamily="2" charset="2"/>
              </a:rPr>
              <a:t> (bijvoorbeeld </a:t>
            </a:r>
            <a:r>
              <a:rPr lang="en-US" dirty="0" err="1">
                <a:sym typeface="Wingdings" panose="05000000000000000000" pitchFamily="2" charset="2"/>
              </a:rPr>
              <a:t>minimaal</a:t>
            </a:r>
            <a:r>
              <a:rPr lang="en-US" dirty="0">
                <a:sym typeface="Wingdings" panose="05000000000000000000" pitchFamily="2" charset="2"/>
              </a:rPr>
              <a:t> 10.000 </a:t>
            </a:r>
            <a:r>
              <a:rPr lang="en-US" dirty="0" err="1">
                <a:sym typeface="Wingdings" panose="05000000000000000000" pitchFamily="2" charset="2"/>
              </a:rPr>
              <a:t>voet</a:t>
            </a:r>
            <a:r>
              <a:rPr lang="en-US" dirty="0">
                <a:sym typeface="Wingdings" panose="05000000000000000000" pitchFamily="2" charset="2"/>
              </a:rPr>
              <a:t> bij IAF, of </a:t>
            </a:r>
            <a:r>
              <a:rPr lang="en-US" dirty="0" err="1">
                <a:sym typeface="Wingdings" panose="05000000000000000000" pitchFamily="2" charset="2"/>
              </a:rPr>
              <a:t>hoger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Wat gaat er </a:t>
            </a:r>
            <a:r>
              <a:rPr lang="en-US" dirty="0" err="1">
                <a:sym typeface="Wingdings" panose="05000000000000000000" pitchFamily="2" charset="2"/>
              </a:rPr>
              <a:t>gebeuren</a:t>
            </a:r>
            <a:r>
              <a:rPr lang="en-US" dirty="0">
                <a:sym typeface="Wingdings" panose="05000000000000000000" pitchFamily="2" charset="2"/>
              </a:rPr>
              <a:t> met holding?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44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5FE8-FD75-41B8-9A95-B0AA6C1A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Motie</a:t>
            </a:r>
            <a:r>
              <a:rPr lang="en-US" dirty="0"/>
              <a:t> D66 </a:t>
            </a:r>
            <a:r>
              <a:rPr lang="en-US" dirty="0" err="1"/>
              <a:t>Rhenen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28E4F-3E6C-4373-9509-8F39D7F9C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31 </a:t>
            </a:r>
            <a:r>
              <a:rPr lang="en-US" dirty="0" err="1"/>
              <a:t>januari</a:t>
            </a:r>
            <a:r>
              <a:rPr lang="en-US" dirty="0"/>
              <a:t> </a:t>
            </a:r>
            <a:r>
              <a:rPr lang="en-US" dirty="0" err="1"/>
              <a:t>motie</a:t>
            </a:r>
            <a:r>
              <a:rPr lang="en-US" dirty="0"/>
              <a:t> </a:t>
            </a:r>
            <a:r>
              <a:rPr lang="en-US" dirty="0" err="1"/>
              <a:t>ingediend</a:t>
            </a:r>
            <a:r>
              <a:rPr lang="en-US" dirty="0"/>
              <a:t> in </a:t>
            </a:r>
            <a:r>
              <a:rPr lang="en-US" dirty="0" err="1"/>
              <a:t>gemeenteraad</a:t>
            </a:r>
            <a:r>
              <a:rPr lang="en-US" dirty="0"/>
              <a:t> </a:t>
            </a:r>
            <a:r>
              <a:rPr lang="en-US" dirty="0" err="1"/>
              <a:t>Rhenen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voorkeursbeslissing</a:t>
            </a:r>
            <a:r>
              <a:rPr lang="en-US" dirty="0"/>
              <a:t> is een </a:t>
            </a:r>
            <a:r>
              <a:rPr lang="en-US" dirty="0" err="1"/>
              <a:t>feit</a:t>
            </a:r>
            <a:endParaRPr lang="en-US" dirty="0"/>
          </a:p>
          <a:p>
            <a:r>
              <a:rPr lang="en-US" dirty="0"/>
              <a:t>College/</a:t>
            </a:r>
            <a:r>
              <a:rPr lang="en-US" dirty="0" err="1"/>
              <a:t>gemeente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samenwerking</a:t>
            </a:r>
            <a:r>
              <a:rPr lang="en-US" dirty="0"/>
              <a:t> zoeken:</a:t>
            </a:r>
          </a:p>
          <a:p>
            <a:pPr lvl="1"/>
            <a:r>
              <a:rPr lang="en-US" dirty="0" err="1"/>
              <a:t>Participatie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inwoners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luchtvaartherziening</a:t>
            </a:r>
            <a:r>
              <a:rPr lang="en-US" dirty="0"/>
              <a:t> goed </a:t>
            </a:r>
            <a:r>
              <a:rPr lang="en-US" dirty="0" err="1"/>
              <a:t>verloopt</a:t>
            </a:r>
            <a:endParaRPr lang="en-US" dirty="0"/>
          </a:p>
          <a:p>
            <a:pPr lvl="1"/>
            <a:r>
              <a:rPr lang="en-US" dirty="0" err="1"/>
              <a:t>Gegeven</a:t>
            </a:r>
            <a:r>
              <a:rPr lang="en-US" dirty="0"/>
              <a:t> de </a:t>
            </a:r>
            <a:r>
              <a:rPr lang="en-US" dirty="0" err="1"/>
              <a:t>voorkeursbeslissing</a:t>
            </a:r>
            <a:r>
              <a:rPr lang="en-US" dirty="0"/>
              <a:t>, hard te maken voor </a:t>
            </a:r>
            <a:r>
              <a:rPr lang="en-US" dirty="0" err="1"/>
              <a:t>belangrijke</a:t>
            </a:r>
            <a:r>
              <a:rPr lang="en-US" dirty="0"/>
              <a:t> nuances in de routes om de </a:t>
            </a:r>
            <a:r>
              <a:rPr lang="en-US" dirty="0" err="1"/>
              <a:t>geluidsoverlast</a:t>
            </a:r>
            <a:r>
              <a:rPr lang="en-US" dirty="0"/>
              <a:t> te </a:t>
            </a:r>
            <a:r>
              <a:rPr lang="en-US" dirty="0" err="1"/>
              <a:t>beperken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motie</a:t>
            </a:r>
            <a:r>
              <a:rPr lang="en-US" dirty="0"/>
              <a:t> is </a:t>
            </a:r>
            <a:r>
              <a:rPr lang="en-US" dirty="0" err="1"/>
              <a:t>unaniem</a:t>
            </a:r>
            <a:r>
              <a:rPr lang="en-US" dirty="0"/>
              <a:t> </a:t>
            </a:r>
            <a:r>
              <a:rPr lang="en-US" dirty="0" err="1"/>
              <a:t>aangenomen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77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334</Words>
  <Application>Microsoft Office PowerPoint</Application>
  <PresentationFormat>Widescreen</PresentationFormat>
  <Paragraphs>37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4e Aanvliegroute</vt:lpstr>
      <vt:lpstr>PowerPoint Presentation</vt:lpstr>
      <vt:lpstr>Huidige approach fixes</vt:lpstr>
      <vt:lpstr>PowerPoint Presentation</vt:lpstr>
      <vt:lpstr>Andere overwegingen (1/2)</vt:lpstr>
      <vt:lpstr>Andere overwegingen (2/2)</vt:lpstr>
      <vt:lpstr>Motie D66 Rhenen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4e Aanvliegroute</dc:title>
  <dc:creator>Bosma, Jelle (SPLSA) - KLM</dc:creator>
  <cp:lastModifiedBy>Bosma, Jelle (SPLSA) - KLM</cp:lastModifiedBy>
  <cp:revision>5</cp:revision>
  <dcterms:created xsi:type="dcterms:W3CDTF">2023-02-19T22:09:25Z</dcterms:created>
  <dcterms:modified xsi:type="dcterms:W3CDTF">2023-02-19T22:48:45Z</dcterms:modified>
</cp:coreProperties>
</file>