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1" r:id="rId5"/>
  </p:sldMasterIdLst>
  <p:notesMasterIdLst>
    <p:notesMasterId r:id="rId15"/>
  </p:notesMasterIdLst>
  <p:handoutMasterIdLst>
    <p:handoutMasterId r:id="rId16"/>
  </p:handoutMasterIdLst>
  <p:sldIdLst>
    <p:sldId id="671" r:id="rId6"/>
    <p:sldId id="565" r:id="rId7"/>
    <p:sldId id="658" r:id="rId8"/>
    <p:sldId id="664" r:id="rId9"/>
    <p:sldId id="663" r:id="rId10"/>
    <p:sldId id="657" r:id="rId11"/>
    <p:sldId id="545" r:id="rId12"/>
    <p:sldId id="551" r:id="rId13"/>
    <p:sldId id="66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Dekker, M. (Melodi) - DGLM" initials="MD" lastIdx="1" clrIdx="9">
    <p:extLst>
      <p:ext uri="{19B8F6BF-5375-455C-9EA6-DF929625EA0E}">
        <p15:presenceInfo xmlns:p15="http://schemas.microsoft.com/office/powerpoint/2012/main" userId="Dekker, M. (Melodi) - DGLM" providerId="None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4669" autoAdjust="0"/>
  </p:normalViewPr>
  <p:slideViewPr>
    <p:cSldViewPr snapToGrid="0">
      <p:cViewPr varScale="1">
        <p:scale>
          <a:sx n="70" d="100"/>
          <a:sy n="70" d="100"/>
        </p:scale>
        <p:origin x="1166" y="43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22-2-2023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7367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09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A300C-0C3B-432D-BA8C-D482D2BD25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41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A300C-0C3B-432D-BA8C-D482D2BD25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7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A300C-0C3B-432D-BA8C-D482D2BD25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826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A300C-0C3B-432D-BA8C-D482D2BD25D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54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7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5476360" y="3504548"/>
            <a:ext cx="5298470" cy="551413"/>
          </a:xfrm>
        </p:spPr>
        <p:txBody>
          <a:bodyPr>
            <a:normAutofit/>
          </a:bodyPr>
          <a:lstStyle/>
          <a:p>
            <a:r>
              <a:rPr lang="nl-NL" sz="2000" i="1" dirty="0"/>
              <a:t>21 februari 2022</a:t>
            </a:r>
          </a:p>
        </p:txBody>
      </p:sp>
      <p:sp>
        <p:nvSpPr>
          <p:cNvPr id="2" name="Rechthoek 1"/>
          <p:cNvSpPr/>
          <p:nvPr/>
        </p:nvSpPr>
        <p:spPr>
          <a:xfrm>
            <a:off x="0" y="5971978"/>
            <a:ext cx="12192000" cy="88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5476360" y="2196724"/>
            <a:ext cx="6370833" cy="1520393"/>
          </a:xfrm>
          <a:prstGeom prst="rect">
            <a:avLst/>
          </a:prstGeom>
        </p:spPr>
        <p:txBody>
          <a:bodyPr vert="horz" lIns="91440" tIns="90000" rIns="91440" bIns="9000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00" b="1" dirty="0"/>
              <a:t>Programma Luchtruimherziening</a:t>
            </a:r>
          </a:p>
          <a:p>
            <a:r>
              <a:rPr lang="nl-NL" sz="1800" b="1"/>
              <a:t>Thema Avond </a:t>
            </a:r>
            <a:r>
              <a:rPr lang="nl-NL" sz="1800" b="1" dirty="0"/>
              <a:t>D66: 4</a:t>
            </a:r>
            <a:r>
              <a:rPr lang="nl-NL" sz="1800" b="1" baseline="30000" dirty="0"/>
              <a:t>e</a:t>
            </a:r>
            <a:r>
              <a:rPr lang="nl-NL" sz="1800" b="1" dirty="0"/>
              <a:t> aanvliegroute Schiphol</a:t>
            </a:r>
          </a:p>
          <a:p>
            <a:endParaRPr lang="nl-NL" sz="2700" b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7" y="2336647"/>
            <a:ext cx="4405512" cy="28872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0E7DECC-5228-4ECF-B04F-0F875354B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0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tekst 19"/>
          <p:cNvSpPr>
            <a:spLocks noGrp="1"/>
          </p:cNvSpPr>
          <p:nvPr>
            <p:ph type="body" sz="quarter" idx="16"/>
          </p:nvPr>
        </p:nvSpPr>
        <p:spPr>
          <a:xfrm>
            <a:off x="690664" y="1916113"/>
            <a:ext cx="10211965" cy="3613895"/>
          </a:xfrm>
        </p:spPr>
        <p:txBody>
          <a:bodyPr>
            <a:normAutofit lnSpcReduction="10000"/>
          </a:bodyPr>
          <a:lstStyle/>
          <a:p>
            <a:endParaRPr lang="nl-NL" i="1" dirty="0">
              <a:effectLst/>
              <a:ea typeface="Calibri" panose="020F0502020204030204" pitchFamily="34" charset="0"/>
            </a:endParaRPr>
          </a:p>
          <a:p>
            <a:r>
              <a:rPr lang="nl-NL" dirty="0">
                <a:ea typeface="Calibri" panose="020F0502020204030204" pitchFamily="34" charset="0"/>
              </a:rPr>
              <a:t>Voornemen van het kabinet voor nieuwe indeling van het luchtruim en verduurzamen afhandeling met als doel: </a:t>
            </a:r>
          </a:p>
          <a:p>
            <a:pPr lvl="1"/>
            <a:r>
              <a:rPr lang="nl-NL" sz="1800" dirty="0">
                <a:ea typeface="Calibri" panose="020F0502020204030204" pitchFamily="34" charset="0"/>
              </a:rPr>
              <a:t>Minder geluidsoverlast</a:t>
            </a:r>
          </a:p>
          <a:p>
            <a:pPr lvl="1"/>
            <a:r>
              <a:rPr lang="nl-NL" sz="1800" dirty="0">
                <a:ea typeface="Calibri" panose="020F0502020204030204" pitchFamily="34" charset="0"/>
              </a:rPr>
              <a:t>Minder uitstoot van schadelijke stoffen</a:t>
            </a:r>
          </a:p>
          <a:p>
            <a:pPr lvl="1"/>
            <a:r>
              <a:rPr lang="nl-NL" sz="1800" dirty="0">
                <a:ea typeface="Calibri" panose="020F0502020204030204" pitchFamily="34" charset="0"/>
              </a:rPr>
              <a:t>Passende militaire oefenruimte</a:t>
            </a:r>
          </a:p>
          <a:p>
            <a:endParaRPr lang="nl-NL" dirty="0">
              <a:effectLst/>
              <a:ea typeface="Calibri" panose="020F0502020204030204" pitchFamily="34" charset="0"/>
            </a:endParaRPr>
          </a:p>
          <a:p>
            <a:r>
              <a:rPr lang="nl-NL" i="1" dirty="0">
                <a:effectLst/>
                <a:ea typeface="Calibri" panose="020F0502020204030204" pitchFamily="34" charset="0"/>
              </a:rPr>
              <a:t>Voorkeursbeslissing is een richtinggevend besluit op hoofdlijnen</a:t>
            </a:r>
          </a:p>
          <a:p>
            <a:endParaRPr lang="nl-NL" i="1" dirty="0">
              <a:effectLst/>
              <a:ea typeface="Calibri" panose="020F0502020204030204" pitchFamily="34" charset="0"/>
            </a:endParaRPr>
          </a:p>
          <a:p>
            <a:endParaRPr lang="nl-NL" sz="2000" i="1" dirty="0">
              <a:ea typeface="Calibri" panose="020F0502020204030204" pitchFamily="34" charset="0"/>
            </a:endParaRPr>
          </a:p>
          <a:p>
            <a:pPr lvl="1"/>
            <a:endParaRPr lang="nl-NL" sz="1600" i="1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4999" y="703469"/>
            <a:ext cx="9983574" cy="948047"/>
          </a:xfrm>
        </p:spPr>
        <p:txBody>
          <a:bodyPr>
            <a:normAutofit fontScale="90000"/>
          </a:bodyPr>
          <a:lstStyle/>
          <a:p>
            <a:r>
              <a:rPr lang="nl-NL" dirty="0"/>
              <a:t>Luchtruimherziening – Voorkeursbeslissing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82F501-F503-4D4E-B880-25028ED79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9508" y="1847323"/>
            <a:ext cx="9533438" cy="4159194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017BC6"/>
              </a:buClr>
              <a:defRPr/>
            </a:pPr>
            <a:r>
              <a:rPr lang="nl-NL" sz="1900" dirty="0">
                <a:solidFill>
                  <a:srgbClr val="000000"/>
                </a:solidFill>
                <a:latin typeface="+mj-lt"/>
              </a:rPr>
              <a:t>2019: Startbeslissing</a:t>
            </a:r>
            <a:endParaRPr lang="nl-NL" sz="23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r>
              <a:rPr lang="nl-NL" sz="1900" dirty="0">
                <a:solidFill>
                  <a:srgbClr val="000000"/>
                </a:solidFill>
                <a:latin typeface="+mj-lt"/>
              </a:rPr>
              <a:t>2019/2020: Notitie Reikwijdte &amp; Detailniveau incl. zienswijzen</a:t>
            </a:r>
          </a:p>
          <a:p>
            <a:pPr lvl="1">
              <a:buClr>
                <a:srgbClr val="017BC6"/>
              </a:buClr>
              <a:defRPr/>
            </a:pPr>
            <a:r>
              <a:rPr lang="nl-NL" sz="1900" dirty="0">
                <a:solidFill>
                  <a:srgbClr val="000000"/>
                </a:solidFill>
                <a:latin typeface="+mj-lt"/>
              </a:rPr>
              <a:t>2021: Ontwerp-Voorkeursbeslissing </a:t>
            </a:r>
          </a:p>
          <a:p>
            <a:pPr lvl="2">
              <a:buClr>
                <a:srgbClr val="017BC6"/>
              </a:buClr>
              <a:defRPr/>
            </a:pPr>
            <a:r>
              <a:rPr lang="nl-NL" sz="1700" dirty="0">
                <a:solidFill>
                  <a:srgbClr val="000000"/>
                </a:solidFill>
                <a:latin typeface="+mj-lt"/>
              </a:rPr>
              <a:t>Plan-MER (Milieueffectrapportage) op hoofdlijnen</a:t>
            </a:r>
          </a:p>
          <a:p>
            <a:pPr lvl="2">
              <a:buClr>
                <a:srgbClr val="017BC6"/>
              </a:buClr>
              <a:defRPr/>
            </a:pPr>
            <a:r>
              <a:rPr lang="nl-NL" sz="1700" dirty="0">
                <a:solidFill>
                  <a:srgbClr val="000000"/>
                </a:solidFill>
                <a:latin typeface="+mj-lt"/>
              </a:rPr>
              <a:t>Passende Beoordeling op hoofdlijnen</a:t>
            </a:r>
          </a:p>
          <a:p>
            <a:pPr lvl="2">
              <a:buClr>
                <a:srgbClr val="017BC6"/>
              </a:buClr>
              <a:defRPr/>
            </a:pPr>
            <a:r>
              <a:rPr lang="nl-NL" sz="1700" dirty="0">
                <a:solidFill>
                  <a:srgbClr val="000000"/>
                </a:solidFill>
                <a:latin typeface="+mj-lt"/>
              </a:rPr>
              <a:t>Zienswijzeprocedure</a:t>
            </a:r>
          </a:p>
          <a:p>
            <a:pPr lvl="2">
              <a:buClr>
                <a:srgbClr val="017BC6"/>
              </a:buClr>
              <a:defRPr/>
            </a:pPr>
            <a:r>
              <a:rPr lang="nl-NL" sz="1700" dirty="0">
                <a:solidFill>
                  <a:srgbClr val="000000"/>
                </a:solidFill>
                <a:latin typeface="+mj-lt"/>
              </a:rPr>
              <a:t>Advies Commissie voor de m.e.r.</a:t>
            </a:r>
          </a:p>
          <a:p>
            <a:pPr lvl="1">
              <a:buClr>
                <a:srgbClr val="017BC6"/>
              </a:buClr>
              <a:defRPr/>
            </a:pPr>
            <a:r>
              <a:rPr lang="nl-NL" sz="1900" dirty="0">
                <a:solidFill>
                  <a:srgbClr val="000000"/>
                </a:solidFill>
                <a:latin typeface="+mj-lt"/>
              </a:rPr>
              <a:t>2022: Definitieve Voorkeursbeslissing</a:t>
            </a:r>
          </a:p>
          <a:p>
            <a:pPr lvl="2">
              <a:buClr>
                <a:srgbClr val="017BC6"/>
              </a:buClr>
              <a:defRPr/>
            </a:pPr>
            <a:r>
              <a:rPr lang="nl-NL" sz="1700" dirty="0">
                <a:solidFill>
                  <a:srgbClr val="000000"/>
                </a:solidFill>
                <a:latin typeface="+mj-lt"/>
              </a:rPr>
              <a:t>Aanvulling op het Plan-MER</a:t>
            </a:r>
          </a:p>
          <a:p>
            <a:pPr lvl="2">
              <a:buClr>
                <a:srgbClr val="017BC6"/>
              </a:buClr>
              <a:defRPr/>
            </a:pPr>
            <a:r>
              <a:rPr lang="nl-NL" sz="1700" dirty="0">
                <a:solidFill>
                  <a:srgbClr val="000000"/>
                </a:solidFill>
                <a:latin typeface="+mj-lt"/>
              </a:rPr>
              <a:t>Gevoeligheidsanalyse 440.000</a:t>
            </a:r>
          </a:p>
          <a:p>
            <a:pPr lvl="2">
              <a:buClr>
                <a:srgbClr val="017BC6"/>
              </a:buClr>
              <a:defRPr/>
            </a:pPr>
            <a:r>
              <a:rPr lang="nl-NL" sz="1700" dirty="0">
                <a:solidFill>
                  <a:srgbClr val="000000"/>
                </a:solidFill>
                <a:latin typeface="+mj-lt"/>
              </a:rPr>
              <a:t>Onderzoek naar maakbaarheid</a:t>
            </a:r>
          </a:p>
          <a:p>
            <a:pPr lvl="2">
              <a:buClr>
                <a:srgbClr val="017BC6"/>
              </a:buClr>
              <a:defRPr/>
            </a:pPr>
            <a:endParaRPr lang="nl-NL" sz="17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r>
              <a:rPr lang="nl-NL" sz="1900" dirty="0">
                <a:solidFill>
                  <a:srgbClr val="000000"/>
                </a:solidFill>
                <a:latin typeface="+mj-lt"/>
              </a:rPr>
              <a:t>2023: Start ontwerp- en realisatiefase</a:t>
            </a:r>
          </a:p>
          <a:p>
            <a:pPr lvl="2">
              <a:buClr>
                <a:srgbClr val="017BC6"/>
              </a:buClr>
              <a:defRPr/>
            </a:pPr>
            <a:endParaRPr lang="nl-NL" sz="17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17BC6"/>
              </a:buClr>
              <a:defRPr/>
            </a:pPr>
            <a:endParaRPr lang="nl-NL" sz="2300" dirty="0">
              <a:solidFill>
                <a:srgbClr val="000000"/>
              </a:solidFill>
              <a:latin typeface="+mj-lt"/>
            </a:endParaRPr>
          </a:p>
          <a:p>
            <a:pPr lvl="2">
              <a:buClr>
                <a:srgbClr val="017BC6"/>
              </a:buClr>
              <a:defRPr/>
            </a:pPr>
            <a:endParaRPr lang="nl-NL" sz="17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9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900" dirty="0">
              <a:latin typeface="+mj-lt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lang="nl-NL" sz="1800" dirty="0">
              <a:latin typeface="+mj-lt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lang="nl-NL" sz="1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1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35000" y="718264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Totstandkoming Luchtruimherziening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A3D20C-9F4C-41E0-A573-900E320D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AF1FEAC-CCF6-4868-8F0F-C4FD4715A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"/>
          <a:stretch/>
        </p:blipFill>
        <p:spPr>
          <a:xfrm>
            <a:off x="6573106" y="2344524"/>
            <a:ext cx="5618894" cy="286915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9508" y="1847323"/>
            <a:ext cx="6259545" cy="4159194"/>
          </a:xfrm>
        </p:spPr>
        <p:txBody>
          <a:bodyPr>
            <a:normAutofit lnSpcReduction="10000"/>
          </a:bodyPr>
          <a:lstStyle/>
          <a:p>
            <a:pPr>
              <a:buClr>
                <a:srgbClr val="017BC6"/>
              </a:buClr>
              <a:defRPr/>
            </a:pPr>
            <a:r>
              <a:rPr lang="nl-NL" sz="1800" dirty="0">
                <a:solidFill>
                  <a:srgbClr val="000000"/>
                </a:solidFill>
                <a:latin typeface="+mj-lt"/>
              </a:rPr>
              <a:t>Aanpassing van het naderingsgebied Schiphol nodig voor:</a:t>
            </a:r>
          </a:p>
          <a:p>
            <a:pPr lvl="1">
              <a:buClr>
                <a:srgbClr val="017BC6"/>
              </a:buClr>
              <a:defRPr/>
            </a:pPr>
            <a:r>
              <a:rPr lang="nl-NL" sz="1400" dirty="0">
                <a:solidFill>
                  <a:srgbClr val="000000"/>
                </a:solidFill>
                <a:latin typeface="+mj-lt"/>
              </a:rPr>
              <a:t>Ruimte bieden voor militair luchtruimgebruik</a:t>
            </a:r>
          </a:p>
          <a:p>
            <a:pPr lvl="1">
              <a:buClr>
                <a:srgbClr val="017BC6"/>
              </a:buClr>
              <a:defRPr/>
            </a:pPr>
            <a:r>
              <a:rPr lang="nl-NL" sz="1400" dirty="0">
                <a:solidFill>
                  <a:srgbClr val="000000"/>
                </a:solidFill>
                <a:latin typeface="+mj-lt"/>
              </a:rPr>
              <a:t>Doorvoeren verbeteringen in afhandelingsconcept </a:t>
            </a:r>
          </a:p>
          <a:p>
            <a:pPr>
              <a:buClr>
                <a:srgbClr val="017BC6"/>
              </a:buClr>
              <a:defRPr/>
            </a:pPr>
            <a:r>
              <a:rPr lang="nl-NL" sz="1800" dirty="0">
                <a:solidFill>
                  <a:srgbClr val="000000"/>
                </a:solidFill>
                <a:latin typeface="+mj-lt"/>
              </a:rPr>
              <a:t>Alle bestaande stromen worden herzien en er komt een vierde naderingsstroom</a:t>
            </a:r>
          </a:p>
          <a:p>
            <a:pPr>
              <a:buClr>
                <a:srgbClr val="017BC6"/>
              </a:buClr>
              <a:defRPr/>
            </a:pPr>
            <a:r>
              <a:rPr lang="nl-NL" sz="1800" dirty="0">
                <a:solidFill>
                  <a:srgbClr val="000000"/>
                </a:solidFill>
                <a:latin typeface="+mj-lt"/>
              </a:rPr>
              <a:t>Dit zorgt ook voor kortere vliegafstanden, vooral voor verkeer uit het zuidoosten</a:t>
            </a:r>
          </a:p>
          <a:p>
            <a:pPr>
              <a:buClr>
                <a:srgbClr val="017BC6"/>
              </a:buClr>
              <a:defRPr/>
            </a:pPr>
            <a:r>
              <a:rPr lang="nl-NL" sz="1800" dirty="0">
                <a:solidFill>
                  <a:srgbClr val="000000"/>
                </a:solidFill>
                <a:latin typeface="+mj-lt"/>
              </a:rPr>
              <a:t>Voor de nieuwe naderingsstroom wordt de ontwerpruimte gedefinieerd in het globaal ontwerp</a:t>
            </a:r>
          </a:p>
          <a:p>
            <a:pPr>
              <a:buClr>
                <a:srgbClr val="017BC6"/>
              </a:buClr>
              <a:defRPr/>
            </a:pPr>
            <a:r>
              <a:rPr lang="nl-NL" sz="1800" dirty="0">
                <a:solidFill>
                  <a:srgbClr val="000000"/>
                </a:solidFill>
                <a:latin typeface="+mj-lt"/>
              </a:rPr>
              <a:t>Ontwerpruimte hangt af van internationale verkeerstromen, ontwerpnormen en veiligheidseisen</a:t>
            </a:r>
          </a:p>
          <a:p>
            <a:pPr>
              <a:buClr>
                <a:srgbClr val="017BC6"/>
              </a:buClr>
              <a:defRPr/>
            </a:pPr>
            <a:endParaRPr lang="nl-NL" sz="18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17BC6"/>
              </a:buClr>
              <a:defRPr/>
            </a:pPr>
            <a:endParaRPr lang="nl-NL" sz="18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17BC6"/>
              </a:buClr>
              <a:defRPr/>
            </a:pPr>
            <a:endParaRPr lang="nl-NL" sz="18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17BC6"/>
              </a:buClr>
              <a:defRPr/>
            </a:pPr>
            <a:endParaRPr lang="nl-NL" sz="16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8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8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800" dirty="0">
              <a:latin typeface="+mj-lt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lang="nl-NL" sz="1600" dirty="0">
              <a:latin typeface="+mj-lt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lang="nl-NL" sz="16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16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1600" dirty="0">
              <a:latin typeface="+mj-lt"/>
            </a:endParaRPr>
          </a:p>
          <a:p>
            <a:pPr marL="0" indent="0">
              <a:buNone/>
            </a:pPr>
            <a:endParaRPr lang="nl-NL" sz="1600" dirty="0">
              <a:latin typeface="+mj-lt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35000" y="718264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Operationeel concept en naderingsstromen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A3D20C-9F4C-41E0-A573-900E320DE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9508" y="1847323"/>
            <a:ext cx="6534091" cy="4159194"/>
          </a:xfrm>
        </p:spPr>
        <p:txBody>
          <a:bodyPr>
            <a:normAutofit lnSpcReduction="10000"/>
          </a:bodyPr>
          <a:lstStyle/>
          <a:p>
            <a:pPr>
              <a:buClr>
                <a:srgbClr val="017BC6"/>
              </a:buClr>
              <a:defRPr/>
            </a:pPr>
            <a:r>
              <a:rPr lang="nl-NL" sz="2000" dirty="0">
                <a:solidFill>
                  <a:srgbClr val="000000"/>
                </a:solidFill>
                <a:latin typeface="+mj-lt"/>
              </a:rPr>
              <a:t>Doel van de herziening is geluidsimpact en uitstoot verminderen</a:t>
            </a:r>
          </a:p>
          <a:p>
            <a:pPr>
              <a:buClr>
                <a:srgbClr val="017BC6"/>
              </a:buClr>
              <a:defRPr/>
            </a:pPr>
            <a:r>
              <a:rPr lang="nl-NL" sz="2000" dirty="0">
                <a:solidFill>
                  <a:srgbClr val="000000"/>
                </a:solidFill>
                <a:latin typeface="+mj-lt"/>
              </a:rPr>
              <a:t>Plan-MER heeft alternatieven bekeken om dit te bereiken</a:t>
            </a:r>
          </a:p>
          <a:p>
            <a:pPr>
              <a:buClr>
                <a:srgbClr val="017BC6"/>
              </a:buClr>
              <a:defRPr/>
            </a:pPr>
            <a:r>
              <a:rPr lang="nl-NL" sz="2000" dirty="0">
                <a:solidFill>
                  <a:srgbClr val="000000"/>
                </a:solidFill>
                <a:latin typeface="+mj-lt"/>
              </a:rPr>
              <a:t>Het doel kan het beste worden bereikt door bij de eindnadering met minder motorvermogen zoveel mogelijk continu te dalen over vaste routes</a:t>
            </a:r>
          </a:p>
          <a:p>
            <a:pPr>
              <a:buClr>
                <a:srgbClr val="017BC6"/>
              </a:buClr>
              <a:defRPr/>
            </a:pPr>
            <a:r>
              <a:rPr lang="nl-NL" sz="2000" dirty="0">
                <a:solidFill>
                  <a:srgbClr val="000000"/>
                </a:solidFill>
                <a:latin typeface="+mj-lt"/>
              </a:rPr>
              <a:t>Bij de eindnadering (dicht bij de luchthaven) zullen waar mogelijk specifieke gebieden worden vermeden</a:t>
            </a:r>
          </a:p>
          <a:p>
            <a:pPr>
              <a:buClr>
                <a:srgbClr val="017BC6"/>
              </a:buClr>
              <a:defRPr/>
            </a:pPr>
            <a:r>
              <a:rPr lang="nl-NL" sz="2000" dirty="0">
                <a:solidFill>
                  <a:srgbClr val="000000"/>
                </a:solidFill>
                <a:latin typeface="+mj-lt"/>
              </a:rPr>
              <a:t>Ook bij vertrek geldt: continu klimmen (dat gebeurt nu al)</a:t>
            </a:r>
          </a:p>
          <a:p>
            <a:pPr>
              <a:buClr>
                <a:srgbClr val="017BC6"/>
              </a:buClr>
              <a:defRPr/>
            </a:pPr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17BC6"/>
              </a:buClr>
              <a:defRPr/>
            </a:pPr>
            <a:endParaRPr lang="nl-NL" sz="20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017BC6"/>
              </a:buClr>
              <a:defRPr/>
            </a:pPr>
            <a:endParaRPr lang="nl-NL" sz="18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9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900" dirty="0">
              <a:solidFill>
                <a:srgbClr val="000000"/>
              </a:solidFill>
              <a:latin typeface="+mj-lt"/>
            </a:endParaRPr>
          </a:p>
          <a:p>
            <a:pPr lvl="1">
              <a:buClr>
                <a:srgbClr val="017BC6"/>
              </a:buClr>
              <a:defRPr/>
            </a:pPr>
            <a:endParaRPr lang="nl-NL" sz="1900" dirty="0">
              <a:latin typeface="+mj-lt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lang="nl-NL" sz="1800" dirty="0">
              <a:latin typeface="+mj-lt"/>
            </a:endParaRPr>
          </a:p>
          <a:p>
            <a:pPr marL="316800" marR="0" lvl="0" indent="-3168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17BC6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endParaRPr lang="nl-NL" sz="1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1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nl-NL" sz="1800" dirty="0">
              <a:latin typeface="+mj-lt"/>
            </a:endParaRPr>
          </a:p>
          <a:p>
            <a:pPr marL="0" indent="0">
              <a:buNone/>
            </a:pPr>
            <a:endParaRPr lang="nl-NL" sz="1800" dirty="0">
              <a:latin typeface="+mj-lt"/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35000" y="718264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Naar een nieuwe manier van afhandelen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A3D20C-9F4C-41E0-A573-900E320D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C2AF34-A21B-49A9-95E4-A74C929DB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375" y="2030032"/>
            <a:ext cx="4259213" cy="25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0340DE1-E054-4B3A-A069-BE11B838D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288" y="1536128"/>
            <a:ext cx="8071423" cy="426935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E35913E-5282-41C5-947A-A96BB958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Voorkeursbeslissing - afhandelingswijze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F6DF44-2C0A-40CC-B643-F19735AF1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5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4904" y="1939602"/>
            <a:ext cx="11354479" cy="3751583"/>
          </a:xfrm>
        </p:spPr>
        <p:txBody>
          <a:bodyPr>
            <a:normAutofit/>
          </a:bodyPr>
          <a:lstStyle/>
          <a:p>
            <a:r>
              <a:rPr lang="nl-NL" sz="1600" dirty="0"/>
              <a:t>Begin 2023: 	</a:t>
            </a:r>
            <a:r>
              <a:rPr lang="nl-NL" sz="1600" dirty="0" err="1"/>
              <a:t>Stakeholderdag</a:t>
            </a:r>
            <a:r>
              <a:rPr lang="nl-NL" sz="1600" dirty="0"/>
              <a:t> </a:t>
            </a:r>
          </a:p>
          <a:p>
            <a:r>
              <a:rPr lang="nl-NL" sz="1600" dirty="0"/>
              <a:t>2023:  	Integrale Programmabeslissing, Taskforce 2023</a:t>
            </a:r>
          </a:p>
          <a:p>
            <a:r>
              <a:rPr lang="nl-NL" sz="1600" dirty="0"/>
              <a:t>2023-2025:	Uitwerken in deelprojecten: ontwerpen, participeren, effectbeoordeling, besluitvorming</a:t>
            </a:r>
          </a:p>
          <a:p>
            <a:r>
              <a:rPr lang="nl-NL" sz="1600" dirty="0"/>
              <a:t>t/m 2025/26:	Realisatie eerste geluidsmijlpaal (korte vaste routes naar Schiphol)</a:t>
            </a:r>
          </a:p>
          <a:p>
            <a:r>
              <a:rPr lang="nl-NL" sz="1600" dirty="0"/>
              <a:t>2026-2030: 	Realisatie onderdelen hoofdstructuur</a:t>
            </a:r>
          </a:p>
          <a:p>
            <a:r>
              <a:rPr lang="nl-NL" sz="1600" dirty="0"/>
              <a:t>t/m 2035:	Realisatie bouwstenen afhandelingsconcept</a:t>
            </a:r>
            <a:endParaRPr lang="nl-NL" sz="1800" b="1" dirty="0"/>
          </a:p>
          <a:p>
            <a:pPr>
              <a:buFontTx/>
              <a:buChar char="-"/>
            </a:pPr>
            <a:endParaRPr lang="nl-NL" sz="1400" dirty="0"/>
          </a:p>
          <a:p>
            <a:pPr marL="0" indent="0">
              <a:spcBef>
                <a:spcPts val="0"/>
              </a:spcBef>
              <a:buNone/>
            </a:pPr>
            <a:endParaRPr lang="nl-NL" sz="1800" dirty="0"/>
          </a:p>
          <a:p>
            <a:pPr marL="0" indent="0">
              <a:spcBef>
                <a:spcPts val="0"/>
              </a:spcBef>
              <a:buNone/>
            </a:pPr>
            <a:endParaRPr lang="nl-NL" sz="1800" dirty="0"/>
          </a:p>
          <a:p>
            <a:pPr marL="0" indent="0">
              <a:buNone/>
            </a:pPr>
            <a:endParaRPr lang="nl-NL" sz="1500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635000" y="718264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Planning vervolg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34999" y="1749674"/>
            <a:ext cx="8909051" cy="3998357"/>
          </a:xfrm>
        </p:spPr>
        <p:txBody>
          <a:bodyPr>
            <a:no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Verdana" panose="020B0604030504040204" pitchFamily="34" charset="0"/>
              </a:rPr>
              <a:t>Voortzetting gerichte informele participatie (bestuurlijk, gebruikers, maatschappelijke organisaties)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</a:rPr>
              <a:t>Participatie naar aanleiding van Voorkeursbeslissing 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  <a:latin typeface="Verdana" panose="020B0604030504040204" pitchFamily="34" charset="0"/>
              </a:rPr>
              <a:t>Participatie over participatiespelregels  </a:t>
            </a:r>
          </a:p>
          <a:p>
            <a:pPr lvl="1"/>
            <a:endParaRPr lang="nl-NL" sz="1200" dirty="0"/>
          </a:p>
          <a:p>
            <a:r>
              <a:rPr lang="nl-NL" sz="1800" dirty="0"/>
              <a:t>Bij initiatie deelprojecten</a:t>
            </a:r>
          </a:p>
          <a:p>
            <a:pPr lvl="1"/>
            <a:r>
              <a:rPr lang="nl-NL" sz="1600" dirty="0"/>
              <a:t>Participatieplan en participatie per (cluster van) deelproject(en)</a:t>
            </a:r>
          </a:p>
          <a:p>
            <a:pPr lvl="1"/>
            <a:r>
              <a:rPr lang="nl-NL" sz="1600" dirty="0"/>
              <a:t>Uitgangspunt is het gewijzigde ‘Wijzigingsproces luchtruim- en vliegprocedures’ gebaseerd op Artikel 5.11</a:t>
            </a:r>
          </a:p>
          <a:p>
            <a:pPr lvl="1"/>
            <a:r>
              <a:rPr lang="nl-NL" sz="1600" dirty="0"/>
              <a:t>Volgen wettelijke kaders en verplichtingen</a:t>
            </a:r>
          </a:p>
          <a:p>
            <a:pPr lvl="1"/>
            <a:r>
              <a:rPr lang="nl-NL" sz="1600" dirty="0"/>
              <a:t>Gebiedsadvies Provincie</a:t>
            </a:r>
          </a:p>
          <a:p>
            <a:pPr marL="313200" lvl="1" indent="0">
              <a:buNone/>
            </a:pPr>
            <a:endParaRPr lang="nl-NL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1200" y="560676"/>
            <a:ext cx="10923588" cy="948047"/>
          </a:xfrm>
        </p:spPr>
        <p:txBody>
          <a:bodyPr/>
          <a:lstStyle/>
          <a:p>
            <a:r>
              <a:rPr lang="nl-NL" dirty="0">
                <a:solidFill>
                  <a:srgbClr val="017BC6"/>
                </a:solidFill>
              </a:rPr>
              <a:t>Participatie Ontwerp- en realisatiefase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A89DC9-2792-438E-B747-542358C4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8597C7E-AA67-4FD2-B97A-1F7C3E23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34" y="2727851"/>
            <a:ext cx="3707666" cy="2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2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5E57C46-0785-4E67-A8DC-63B55891A474}"/>
              </a:ext>
            </a:extLst>
          </p:cNvPr>
          <p:cNvSpPr/>
          <p:nvPr/>
        </p:nvSpPr>
        <p:spPr>
          <a:xfrm>
            <a:off x="0" y="5971978"/>
            <a:ext cx="12192000" cy="886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557816-D1CA-4124-A970-3F7F8518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0" y="6111562"/>
            <a:ext cx="10326095" cy="6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62769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 IenW [Alleen-lezen]" id="{6D08C725-66BF-45DA-888E-D349B8D52DDD}" vid="{3B9D290E-B88A-4B3A-9104-CC209BDF6B47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 IenW [Alleen-lezen]" id="{6D08C725-66BF-45DA-888E-D349B8D52DDD}" vid="{E6006973-BAC7-4F39-A90C-22540200EF37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C195115849C47A742B21F3AA4793E" ma:contentTypeVersion="0" ma:contentTypeDescription="Een nieuw document maken." ma:contentTypeScope="" ma:versionID="b528ecce9c19b78413c0c41c2e8fca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3EBA31-4DF5-493E-8889-F778A18E5B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2B65D-6277-4474-952E-FD6A46EB3B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BD2A272-6302-49CD-A435-E99A42D89F3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378</Words>
  <Application>Microsoft Office PowerPoint</Application>
  <PresentationFormat>Breedbeeld</PresentationFormat>
  <Paragraphs>94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IenW Nederlands 16:9</vt:lpstr>
      <vt:lpstr>IenW Engels 16:9</vt:lpstr>
      <vt:lpstr>PowerPoint-presentatie</vt:lpstr>
      <vt:lpstr>Luchtruimherziening – Voorkeursbeslissing </vt:lpstr>
      <vt:lpstr>PowerPoint-presentatie</vt:lpstr>
      <vt:lpstr>PowerPoint-presentatie</vt:lpstr>
      <vt:lpstr>PowerPoint-presentatie</vt:lpstr>
      <vt:lpstr>Voorkeursbeslissing - afhandelingswijze </vt:lpstr>
      <vt:lpstr>PowerPoint-presentatie</vt:lpstr>
      <vt:lpstr>Participatie Ontwerp- en realisatiefase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Standaardpresentatie LRH Juli 2021</dc:title>
  <dc:creator>Dekker, M</dc:creator>
  <cp:lastModifiedBy>Hubert van Zanten</cp:lastModifiedBy>
  <cp:revision>472</cp:revision>
  <dcterms:created xsi:type="dcterms:W3CDTF">2018-09-20T11:41:26Z</dcterms:created>
  <dcterms:modified xsi:type="dcterms:W3CDTF">2023-02-22T12:16:15Z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0x0101001A2C195115849C47A742B21F3AA4793E</vt:lpwstr>
  </property>
</Properties>
</file>