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21" r:id="rId2"/>
  </p:sldMasterIdLst>
  <p:notesMasterIdLst>
    <p:notesMasterId r:id="rId15"/>
  </p:notesMasterIdLst>
  <p:handoutMasterIdLst>
    <p:handoutMasterId r:id="rId16"/>
  </p:handoutMasterIdLst>
  <p:sldIdLst>
    <p:sldId id="406" r:id="rId3"/>
    <p:sldId id="416" r:id="rId4"/>
    <p:sldId id="417" r:id="rId5"/>
    <p:sldId id="418" r:id="rId6"/>
    <p:sldId id="426" r:id="rId7"/>
    <p:sldId id="427" r:id="rId8"/>
    <p:sldId id="428" r:id="rId9"/>
    <p:sldId id="429" r:id="rId10"/>
    <p:sldId id="430" r:id="rId11"/>
    <p:sldId id="432" r:id="rId12"/>
    <p:sldId id="431" r:id="rId13"/>
    <p:sldId id="407" r:id="rId14"/>
  </p:sldIdLst>
  <p:sldSz cx="17348200" cy="9756775"/>
  <p:notesSz cx="6858000" cy="9144000"/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11B"/>
    <a:srgbClr val="B72922"/>
    <a:srgbClr val="BE2E1A"/>
    <a:srgbClr val="BF2E1B"/>
    <a:srgbClr val="B72E1B"/>
    <a:srgbClr val="B3011B"/>
    <a:srgbClr val="00332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45" autoAdjust="0"/>
    <p:restoredTop sz="57687" autoAdjust="0"/>
  </p:normalViewPr>
  <p:slideViewPr>
    <p:cSldViewPr snapToGrid="0" snapToObjects="1">
      <p:cViewPr varScale="1">
        <p:scale>
          <a:sx n="42" d="100"/>
          <a:sy n="42" d="100"/>
        </p:scale>
        <p:origin x="224" y="504"/>
      </p:cViewPr>
      <p:guideLst>
        <p:guide orient="horz" pos="307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54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22-03-2024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22-03-2024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7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4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schoolleider is verantwoordelijk voor het naleven van </a:t>
            </a:r>
            <a:r>
              <a:rPr lang="nl-NL" dirty="0" err="1"/>
              <a:t>schoolbrede</a:t>
            </a:r>
            <a:r>
              <a:rPr lang="nl-NL" dirty="0"/>
              <a:t> afspraken als het gaat om gedrag en om didactiek en voor doorlopende leerlijnen en het organiseren van een professionele leergemeenschap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72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37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72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voorbeeld van een uitdaging nu en in de toekomst.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87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08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91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past qua organisatie in het ideaalbeeld van D66 van de rijke schooldag</a:t>
            </a:r>
          </a:p>
          <a:p>
            <a:endParaRPr lang="nl-NL" dirty="0"/>
          </a:p>
          <a:p>
            <a:pPr marL="0" marR="0" lvl="0" indent="0" algn="l" defTabSz="6492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kind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krijgt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met de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rijke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schooldag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kans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om mee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doen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sport,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cultuur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muziek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hulp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huiswerk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Scholen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krijgen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middelen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vakdocenten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professionals in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zetten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werken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nauw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samen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met de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kinderopvang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plaatselijke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verenigingen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bibliotheken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9F8DC8"/>
                </a:highlight>
                <a:latin typeface="Inter"/>
              </a:rPr>
              <a:t>.</a:t>
            </a:r>
          </a:p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09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 gaan we ook alweer naar school? </a:t>
            </a:r>
            <a:br>
              <a:rPr lang="nl-NL" dirty="0"/>
            </a:br>
            <a:r>
              <a:rPr lang="nl-NL" dirty="0"/>
              <a:t>Primair leren</a:t>
            </a:r>
          </a:p>
          <a:p>
            <a:r>
              <a:rPr lang="nl-NL" dirty="0"/>
              <a:t>Bijvangst is vorming waarbij je als persoon ontwikkelt en tevens socialiseert</a:t>
            </a:r>
          </a:p>
          <a:p>
            <a:endParaRPr lang="nl-NL" dirty="0"/>
          </a:p>
          <a:p>
            <a:r>
              <a:rPr lang="nl-NL" dirty="0"/>
              <a:t>2F is het niveau dat iedere Nederlander zou moeten hebben om te kunnen functioneren.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03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kunnen tijdens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48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hebben een leerstofjaarklassensysteem, waarin klassikaal onderwijs wordt verzorgd.</a:t>
            </a:r>
          </a:p>
          <a:p>
            <a:r>
              <a:rPr lang="nl-NL" dirty="0"/>
              <a:t>De onderwijzers zijn verantwoordelijk voor het leren en het handhaven van de regels en routines.</a:t>
            </a:r>
          </a:p>
          <a:p>
            <a:endParaRPr lang="nl-NL" dirty="0"/>
          </a:p>
          <a:p>
            <a:r>
              <a:rPr lang="nl-NL" dirty="0"/>
              <a:t>Verantwoordelijk voor de instructie, inoefening en toetsing</a:t>
            </a:r>
          </a:p>
          <a:p>
            <a:r>
              <a:rPr lang="nl-NL" dirty="0"/>
              <a:t>Geen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Erik Meester | Radboud Universiteit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13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Utrecht, 23 april 204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8F3C6B-239E-3E44-B299-A7986CC48C58}" type="datetime1">
              <a:rPr lang="en-US" altLang="nl-NL" smtClean="0"/>
              <a:t>3/22/24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25420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 dirty="0"/>
              <a:t>Tekststijl van het model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/>
              <a:t>Utrecht, 23 april 204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0EA23-091C-504B-BD26-1434C64CD36B}" type="datetime1">
              <a:rPr lang="en-US" altLang="nl-NL" smtClean="0"/>
              <a:t>3/22/24</a:t>
            </a:fld>
            <a:endParaRPr lang="nl-NL" altLang="nl-NL" dirty="0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499" y="9147199"/>
            <a:ext cx="236031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Utrecht, 23 april 204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16716E-AA58-5149-BB73-558020389564}" type="datetime1">
              <a:rPr lang="en-US" altLang="nl-NL" smtClean="0"/>
              <a:t>3/22/24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3318318"/>
            <a:ext cx="14889249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Utrecht, 23 april 204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5C9BD8-013B-5444-86CB-C1B2504D0BD4}" type="datetime1">
              <a:rPr lang="en-US" altLang="nl-NL" smtClean="0"/>
              <a:t>3/22/24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8525" y="1596769"/>
            <a:ext cx="13011150" cy="3396803"/>
          </a:xfrm>
        </p:spPr>
        <p:txBody>
          <a:bodyPr anchor="b"/>
          <a:lstStyle>
            <a:lvl1pPr algn="ctr">
              <a:defRPr sz="8536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8525" y="5124566"/>
            <a:ext cx="13011150" cy="2355628"/>
          </a:xfrm>
        </p:spPr>
        <p:txBody>
          <a:bodyPr/>
          <a:lstStyle>
            <a:lvl1pPr marL="0" indent="0" algn="ctr">
              <a:buNone/>
              <a:defRPr sz="3414"/>
            </a:lvl1pPr>
            <a:lvl2pPr marL="650458" indent="0" algn="ctr">
              <a:buNone/>
              <a:defRPr sz="2845"/>
            </a:lvl2pPr>
            <a:lvl3pPr marL="1300917" indent="0" algn="ctr">
              <a:buNone/>
              <a:defRPr sz="2561"/>
            </a:lvl3pPr>
            <a:lvl4pPr marL="1951375" indent="0" algn="ctr">
              <a:buNone/>
              <a:defRPr sz="2276"/>
            </a:lvl4pPr>
            <a:lvl5pPr marL="2601834" indent="0" algn="ctr">
              <a:buNone/>
              <a:defRPr sz="2276"/>
            </a:lvl5pPr>
            <a:lvl6pPr marL="3252292" indent="0" algn="ctr">
              <a:buNone/>
              <a:defRPr sz="2276"/>
            </a:lvl6pPr>
            <a:lvl7pPr marL="3902751" indent="0" algn="ctr">
              <a:buNone/>
              <a:defRPr sz="2276"/>
            </a:lvl7pPr>
            <a:lvl8pPr marL="4553209" indent="0" algn="ctr">
              <a:buNone/>
              <a:defRPr sz="2276"/>
            </a:lvl8pPr>
            <a:lvl9pPr marL="5203668" indent="0" algn="ctr">
              <a:buNone/>
              <a:defRPr sz="2276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3E75-808F-5049-8596-4A69955ADD72}" type="datetime1">
              <a:rPr lang="en-US" smtClean="0"/>
              <a:t>3/22/24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Utrecht, 23 april 204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9FBA-B1A7-4620-9787-015929BEF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0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162" y="275085"/>
            <a:ext cx="14962823" cy="1784302"/>
          </a:xfrm>
        </p:spPr>
        <p:txBody>
          <a:bodyPr anchor="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43993" y="2841990"/>
            <a:ext cx="9511518" cy="55153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5B01-94B9-5747-99B8-049C26FBEB6C}" type="datetime1">
              <a:rPr lang="en-US" smtClean="0"/>
              <a:t>3/22/24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Utrecht, 23 april 204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9FBA-B1A7-4620-9787-015929BEFF2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8893059" y="-341013"/>
            <a:ext cx="184731" cy="66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99" dirty="0"/>
          </a:p>
        </p:txBody>
      </p:sp>
    </p:spTree>
    <p:extLst>
      <p:ext uri="{BB962C8B-B14F-4D97-AF65-F5344CB8AC3E}">
        <p14:creationId xmlns:p14="http://schemas.microsoft.com/office/powerpoint/2010/main" val="21999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4"/>
            <a:ext cx="14889249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Utrecht, 23 april 204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4A407E0A-8352-C048-8A36-6E1B5891939E}" type="datetime1">
              <a:rPr lang="en-US" altLang="nl-NL" smtClean="0"/>
              <a:t>3/22/24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 spd="med">
    <p:fade/>
  </p:transition>
  <p:hf hd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2157414"/>
            <a:ext cx="14889249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Utrecht, 23 april 204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C8969DDF-8AB8-DF4C-9277-F0E8D271146C}" type="datetime1">
              <a:rPr lang="en-US" altLang="nl-NL" smtClean="0"/>
              <a:t>3/22/24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  <p:sldLayoutId id="2147483734" r:id="rId3"/>
    <p:sldLayoutId id="2147483735" r:id="rId4"/>
  </p:sldLayoutIdLst>
  <p:transition spd="med">
    <p:fade/>
  </p:transition>
  <p:hf hd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A277-A9B0-400F-8BE2-911624480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209" y="3689475"/>
            <a:ext cx="14393527" cy="291366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Modern-</a:t>
            </a:r>
            <a:r>
              <a:rPr lang="en-GB" b="1" dirty="0" err="1">
                <a:solidFill>
                  <a:schemeClr val="bg1"/>
                </a:solidFill>
              </a:rPr>
              <a:t>traditioneel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onderwijs</a:t>
            </a:r>
            <a:r>
              <a:rPr lang="en-GB" b="1" dirty="0">
                <a:solidFill>
                  <a:schemeClr val="bg1"/>
                </a:solidFill>
              </a:rPr>
              <a:t> is futurepr66f!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96A3CB-5C5D-4D64-AB40-1C6018BB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9581" y="7186845"/>
            <a:ext cx="13499909" cy="1097800"/>
          </a:xfrm>
        </p:spPr>
        <p:txBody>
          <a:bodyPr/>
          <a:lstStyle/>
          <a:p>
            <a:r>
              <a:rPr lang="nl-NL" sz="2400" dirty="0">
                <a:solidFill>
                  <a:schemeClr val="bg1"/>
                </a:solidFill>
              </a:rPr>
              <a:t>Prof. dr. Anna M.T. Bosman | Radboud Universiteit | </a:t>
            </a:r>
            <a:r>
              <a:rPr lang="nl-NL" sz="2400" dirty="0" err="1">
                <a:solidFill>
                  <a:schemeClr val="bg1"/>
                </a:solidFill>
              </a:rPr>
              <a:t>Behavioural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Science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Institute</a:t>
            </a:r>
            <a:r>
              <a:rPr lang="nl-NL" sz="2400" dirty="0">
                <a:solidFill>
                  <a:schemeClr val="bg1"/>
                </a:solidFill>
              </a:rPr>
              <a:t> |</a:t>
            </a:r>
          </a:p>
          <a:p>
            <a:r>
              <a:rPr lang="nl-NL" sz="2400" dirty="0">
                <a:solidFill>
                  <a:schemeClr val="bg1"/>
                </a:solidFill>
              </a:rPr>
              <a:t>Opleiding Pedagogische Wetenschappen van Primair Onderwijs (PWPO) | Voorzitter Red Team Onderwijs</a:t>
            </a:r>
          </a:p>
          <a:p>
            <a:endParaRPr lang="nl-NL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538" y="305200"/>
            <a:ext cx="4474724" cy="972766"/>
          </a:xfrm>
          <a:prstGeom prst="rect">
            <a:avLst/>
          </a:prstGeom>
        </p:spPr>
      </p:pic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16F327AB-B5DC-DA4C-578F-3CFB2813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854" y="67540"/>
            <a:ext cx="2209800" cy="3086100"/>
          </a:xfrm>
          <a:prstGeom prst="rect">
            <a:avLst/>
          </a:prstGeom>
        </p:spPr>
      </p:pic>
      <p:pic>
        <p:nvPicPr>
          <p:cNvPr id="10" name="Picture 9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CDAA8D26-7F71-204B-58F7-ECD58C9CC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08" y="322819"/>
            <a:ext cx="3715328" cy="2440461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9154001-D043-582C-E8AE-AD879370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15" y="9063773"/>
            <a:ext cx="3376460" cy="519112"/>
          </a:xfrm>
        </p:spPr>
        <p:txBody>
          <a:bodyPr/>
          <a:lstStyle/>
          <a:p>
            <a:r>
              <a:rPr lang="en-GB"/>
              <a:t>Utrecht, 23 april 204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89D00B6-EDA0-F8A9-CE37-D2E0EDAB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1607" y="9063773"/>
            <a:ext cx="836593" cy="519112"/>
          </a:xfrm>
        </p:spPr>
        <p:txBody>
          <a:bodyPr/>
          <a:lstStyle/>
          <a:p>
            <a:fld id="{7C689FBA-B1A7-4620-9787-015929BEFF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10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2055450" y="1095800"/>
            <a:ext cx="14693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Hoe in de school?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marL="1143000" indent="-1143000">
              <a:buFont typeface="+mj-lt"/>
              <a:buAutoNum type="arabicPeriod"/>
            </a:pPr>
            <a:r>
              <a:rPr lang="nl-NL" sz="6000" b="1" dirty="0" err="1">
                <a:solidFill>
                  <a:srgbClr val="C00000"/>
                </a:solidFill>
                <a:latin typeface="+mn-lt"/>
              </a:rPr>
              <a:t>Schoolbreed</a:t>
            </a:r>
            <a:r>
              <a:rPr lang="nl-NL" sz="6000" b="1" dirty="0">
                <a:solidFill>
                  <a:srgbClr val="C00000"/>
                </a:solidFill>
                <a:latin typeface="+mn-lt"/>
              </a:rPr>
              <a:t> pedagogisch beleid</a:t>
            </a:r>
          </a:p>
          <a:p>
            <a:pPr marL="1143000" indent="-1143000">
              <a:buFont typeface="+mj-lt"/>
              <a:buAutoNum type="arabicPeriod"/>
            </a:pPr>
            <a:r>
              <a:rPr lang="nl-NL" sz="6000" b="1" dirty="0" err="1">
                <a:solidFill>
                  <a:srgbClr val="C00000"/>
                </a:solidFill>
                <a:latin typeface="+mn-lt"/>
              </a:rPr>
              <a:t>Schoolbreed</a:t>
            </a:r>
            <a:r>
              <a:rPr lang="nl-NL" sz="6000" b="1" dirty="0">
                <a:solidFill>
                  <a:srgbClr val="C00000"/>
                </a:solidFill>
                <a:latin typeface="+mn-lt"/>
              </a:rPr>
              <a:t> didactisch beleid </a:t>
            </a:r>
          </a:p>
          <a:p>
            <a:pPr marL="1143000" indent="-1143000">
              <a:buFont typeface="+mj-lt"/>
              <a:buAutoNum type="arabicPeriod"/>
            </a:pPr>
            <a:r>
              <a:rPr lang="nl-NL" sz="6000" b="1" dirty="0">
                <a:solidFill>
                  <a:srgbClr val="C00000"/>
                </a:solidFill>
                <a:latin typeface="+mn-lt"/>
              </a:rPr>
              <a:t>Nauwe banden met ouders</a:t>
            </a:r>
          </a:p>
          <a:p>
            <a:pPr marL="1143000" indent="-1143000">
              <a:buFont typeface="+mj-lt"/>
              <a:buAutoNum type="arabicPeriod"/>
            </a:pPr>
            <a:r>
              <a:rPr lang="nl-NL" sz="6000" b="1" dirty="0">
                <a:solidFill>
                  <a:srgbClr val="C00000"/>
                </a:solidFill>
                <a:latin typeface="+mn-lt"/>
              </a:rPr>
              <a:t>Contact met maatschappelijke partners</a:t>
            </a:r>
            <a:endParaRPr lang="en-NL" sz="6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824735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11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731520" y="1464034"/>
            <a:ext cx="1601731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Mijn ideale school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NL" sz="6000" b="1" dirty="0">
                <a:solidFill>
                  <a:srgbClr val="C00000"/>
                </a:solidFill>
                <a:latin typeface="+mn-lt"/>
              </a:rPr>
              <a:t>Voormiddag: Onderwijzers voor kennis en vaardigheden</a:t>
            </a:r>
          </a:p>
          <a:p>
            <a:pPr marL="1143000" indent="-1143000">
              <a:buFont typeface="+mj-lt"/>
              <a:buAutoNum type="arabicPeriod"/>
            </a:pPr>
            <a:r>
              <a:rPr lang="en-NL" sz="6000" b="1" dirty="0">
                <a:solidFill>
                  <a:srgbClr val="C00000"/>
                </a:solidFill>
                <a:latin typeface="+mn-lt"/>
              </a:rPr>
              <a:t>Namiddag: Vakdocenten voor kunsten, sport extracurriculaire activiteiten.</a:t>
            </a:r>
          </a:p>
          <a:p>
            <a:pPr marL="1143000" indent="-1143000">
              <a:buFont typeface="+mj-lt"/>
              <a:buAutoNum type="arabicPeriod"/>
            </a:pPr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20191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7E6F7-8830-C4A4-4809-A398CE8A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299" y="9050650"/>
            <a:ext cx="3376460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C0063-D665-F9A8-EF66-5FA1B79BE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29308" y="9097325"/>
            <a:ext cx="836593" cy="655409"/>
          </a:xfrm>
        </p:spPr>
        <p:txBody>
          <a:bodyPr/>
          <a:lstStyle/>
          <a:p>
            <a:fld id="{2A504CAB-574E-5F4F-9159-E27A716A9038}" type="slidenum">
              <a:rPr lang="nl-NL" altLang="nl-NL" smtClean="0"/>
              <a:pPr/>
              <a:t>12</a:t>
            </a:fld>
            <a:endParaRPr lang="nl-NL" altLang="nl-NL" dirty="0"/>
          </a:p>
        </p:txBody>
      </p:sp>
      <p:pic>
        <p:nvPicPr>
          <p:cNvPr id="10" name="Content Placeholder 9" descr="A book with a hand pointing&#10;&#10;Description automatically generated">
            <a:extLst>
              <a:ext uri="{FF2B5EF4-FFF2-40B4-BE49-F238E27FC236}">
                <a16:creationId xmlns:a16="http://schemas.microsoft.com/office/drawing/2014/main" id="{2BF3C82E-7EFB-00A2-A819-C9F76ECBFF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0884694" y="-86565581"/>
            <a:ext cx="2667000" cy="3771900"/>
          </a:xfrm>
        </p:spPr>
      </p:pic>
      <p:pic>
        <p:nvPicPr>
          <p:cNvPr id="12" name="Picture 11" descr="A book cover with text and a hand pointing&#10;&#10;Description automatically generated">
            <a:extLst>
              <a:ext uri="{FF2B5EF4-FFF2-40B4-BE49-F238E27FC236}">
                <a16:creationId xmlns:a16="http://schemas.microsoft.com/office/drawing/2014/main" id="{094C4F0D-863B-AFEC-E1CE-5CB51962F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6893" y="5045499"/>
            <a:ext cx="3226621" cy="4442233"/>
          </a:xfrm>
          <a:prstGeom prst="rect">
            <a:avLst/>
          </a:prstGeom>
        </p:spPr>
      </p:pic>
      <p:pic>
        <p:nvPicPr>
          <p:cNvPr id="15" name="Picture 14" descr="A book cover with people in different poses&#10;&#10;Description automatically generated">
            <a:extLst>
              <a:ext uri="{FF2B5EF4-FFF2-40B4-BE49-F238E27FC236}">
                <a16:creationId xmlns:a16="http://schemas.microsoft.com/office/drawing/2014/main" id="{49D90682-48FE-2009-A530-2D0531F02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09" y="212983"/>
            <a:ext cx="3159857" cy="4596994"/>
          </a:xfrm>
          <a:prstGeom prst="rect">
            <a:avLst/>
          </a:prstGeom>
        </p:spPr>
      </p:pic>
      <p:pic>
        <p:nvPicPr>
          <p:cNvPr id="17" name="Picture 16" descr="A yellow cover with birds in a cage&#10;&#10;Description automatically generated">
            <a:extLst>
              <a:ext uri="{FF2B5EF4-FFF2-40B4-BE49-F238E27FC236}">
                <a16:creationId xmlns:a16="http://schemas.microsoft.com/office/drawing/2014/main" id="{B7A8A939-DC37-1FB5-DF30-40E454D9B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037" y="308843"/>
            <a:ext cx="3226622" cy="4475165"/>
          </a:xfrm>
          <a:prstGeom prst="rect">
            <a:avLst/>
          </a:prstGeom>
        </p:spPr>
      </p:pic>
      <p:pic>
        <p:nvPicPr>
          <p:cNvPr id="19" name="Picture 18" descr="A book cover with a line and a flag&#10;&#10;Description automatically generated">
            <a:extLst>
              <a:ext uri="{FF2B5EF4-FFF2-40B4-BE49-F238E27FC236}">
                <a16:creationId xmlns:a16="http://schemas.microsoft.com/office/drawing/2014/main" id="{E8DC5C2B-1A50-DCDA-50F8-1DFE04B5C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237" y="308843"/>
            <a:ext cx="2987566" cy="4501134"/>
          </a:xfrm>
          <a:prstGeom prst="rect">
            <a:avLst/>
          </a:prstGeom>
        </p:spPr>
      </p:pic>
      <p:pic>
        <p:nvPicPr>
          <p:cNvPr id="27" name="Picture 26" descr="A book cover with people on top of columns&#10;&#10;Description automatically generated">
            <a:extLst>
              <a:ext uri="{FF2B5EF4-FFF2-40B4-BE49-F238E27FC236}">
                <a16:creationId xmlns:a16="http://schemas.microsoft.com/office/drawing/2014/main" id="{A7EDBF28-E093-1369-3C1B-15EC4BB87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93" y="5045500"/>
            <a:ext cx="3097674" cy="4264706"/>
          </a:xfrm>
          <a:prstGeom prst="rect">
            <a:avLst/>
          </a:prstGeom>
        </p:spPr>
      </p:pic>
      <p:pic>
        <p:nvPicPr>
          <p:cNvPr id="29" name="Picture 28" descr="A poster with a group of people&#10;&#10;Description automatically generated">
            <a:extLst>
              <a:ext uri="{FF2B5EF4-FFF2-40B4-BE49-F238E27FC236}">
                <a16:creationId xmlns:a16="http://schemas.microsoft.com/office/drawing/2014/main" id="{8547B71A-46CE-09FF-4589-847CC5620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272" y="5102725"/>
            <a:ext cx="3226622" cy="4264706"/>
          </a:xfrm>
          <a:prstGeom prst="rect">
            <a:avLst/>
          </a:prstGeom>
        </p:spPr>
      </p:pic>
      <p:pic>
        <p:nvPicPr>
          <p:cNvPr id="31" name="Picture 30" descr="A blue cover with white text&#10;&#10;Description automatically generated">
            <a:extLst>
              <a:ext uri="{FF2B5EF4-FFF2-40B4-BE49-F238E27FC236}">
                <a16:creationId xmlns:a16="http://schemas.microsoft.com/office/drawing/2014/main" id="{9227101C-3318-3FAF-9B67-B4E675E9A8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6237" y="5078419"/>
            <a:ext cx="2987566" cy="4313317"/>
          </a:xfrm>
          <a:prstGeom prst="rect">
            <a:avLst/>
          </a:prstGeom>
        </p:spPr>
      </p:pic>
      <p:pic>
        <p:nvPicPr>
          <p:cNvPr id="33" name="Picture 32" descr="A book cover with colorful geometric shapes&#10;&#10;Description automatically generated">
            <a:extLst>
              <a:ext uri="{FF2B5EF4-FFF2-40B4-BE49-F238E27FC236}">
                <a16:creationId xmlns:a16="http://schemas.microsoft.com/office/drawing/2014/main" id="{1F60F4D2-A521-E2F8-C064-7A439264AF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6893" y="341008"/>
            <a:ext cx="3159857" cy="44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351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2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F42A1-725D-7450-21BF-02CFD771837E}"/>
              </a:ext>
            </a:extLst>
          </p:cNvPr>
          <p:cNvSpPr txBox="1"/>
          <p:nvPr/>
        </p:nvSpPr>
        <p:spPr>
          <a:xfrm>
            <a:off x="3495627" y="3374627"/>
            <a:ext cx="120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400" b="1" dirty="0">
                <a:solidFill>
                  <a:srgbClr val="00B050"/>
                </a:solidFill>
                <a:latin typeface="+mn-lt"/>
              </a:rPr>
              <a:t>Gratis kinderopvang voor ALLE kinderen</a:t>
            </a:r>
          </a:p>
          <a:p>
            <a:r>
              <a:rPr lang="en-NL" sz="4400" b="1" dirty="0">
                <a:solidFill>
                  <a:srgbClr val="00B050"/>
                </a:solidFill>
                <a:latin typeface="+mn-lt"/>
              </a:rPr>
              <a:t>Rijke schooldag voor ALLE kinderen</a:t>
            </a:r>
          </a:p>
          <a:p>
            <a:r>
              <a:rPr lang="en-NL" sz="4400" b="1" dirty="0">
                <a:solidFill>
                  <a:srgbClr val="00B050"/>
                </a:solidFill>
                <a:latin typeface="+mn-lt"/>
              </a:rPr>
              <a:t>Onderwijs is toegankelijk voor ALLE kinderen</a:t>
            </a:r>
          </a:p>
          <a:p>
            <a:r>
              <a:rPr lang="en-NL" sz="4400" b="1" dirty="0">
                <a:solidFill>
                  <a:srgbClr val="FFC000"/>
                </a:solidFill>
                <a:latin typeface="+mn-lt"/>
              </a:rPr>
              <a:t>Selectie op 14-jarige leeftijd voor ALLE kinderen</a:t>
            </a:r>
          </a:p>
          <a:p>
            <a:endParaRPr lang="en-NL" sz="4400" dirty="0">
              <a:latin typeface="+mn-lt"/>
            </a:endParaRPr>
          </a:p>
          <a:p>
            <a:pPr algn="ctr"/>
            <a:r>
              <a:rPr lang="en-NL" sz="4400" b="1" dirty="0">
                <a:solidFill>
                  <a:srgbClr val="A8011B"/>
                </a:solidFill>
                <a:latin typeface="+mn-lt"/>
              </a:rPr>
              <a:t>Onderwijs begint voor ALLE kinderen bij de basis: Kwaliteit van het onderwijs versterken</a:t>
            </a:r>
            <a:endParaRPr lang="en-NL" sz="2800" dirty="0">
              <a:solidFill>
                <a:srgbClr val="A8011B"/>
              </a:solidFill>
              <a:latin typeface="+mn-lt"/>
            </a:endParaRPr>
          </a:p>
        </p:txBody>
      </p:sp>
      <p:pic>
        <p:nvPicPr>
          <p:cNvPr id="5" name="Picture 4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6A2C92AD-771C-8855-33DF-970EDC3B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6" y="218837"/>
            <a:ext cx="3715328" cy="24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8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760137" cy="106157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3</a:t>
            </a:fld>
            <a:endParaRPr lang="nl-NL" alt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DB0A1-CF3D-DF42-7568-648400BAD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976" y="321974"/>
            <a:ext cx="3416858" cy="3416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423D62-7EDE-BAFF-EA6B-2351D8408D2B}"/>
              </a:ext>
            </a:extLst>
          </p:cNvPr>
          <p:cNvSpPr txBox="1"/>
          <p:nvPr/>
        </p:nvSpPr>
        <p:spPr>
          <a:xfrm>
            <a:off x="13083876" y="3831709"/>
            <a:ext cx="3913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2800" b="1" dirty="0">
                <a:solidFill>
                  <a:srgbClr val="A8011B"/>
                </a:solidFill>
                <a:latin typeface="+mn-lt"/>
              </a:rPr>
              <a:t>Alexander von Humboldt</a:t>
            </a:r>
          </a:p>
          <a:p>
            <a:pPr algn="ctr"/>
            <a:r>
              <a:rPr lang="en-NL" sz="2800" b="1" dirty="0">
                <a:solidFill>
                  <a:srgbClr val="A8011B"/>
                </a:solidFill>
                <a:latin typeface="+mn-lt"/>
              </a:rPr>
              <a:t>1769-1859</a:t>
            </a:r>
          </a:p>
        </p:txBody>
      </p:sp>
      <p:pic>
        <p:nvPicPr>
          <p:cNvPr id="7" name="Picture 6" descr="A fire on the water&#10;&#10;Description automatically generated">
            <a:extLst>
              <a:ext uri="{FF2B5EF4-FFF2-40B4-BE49-F238E27FC236}">
                <a16:creationId xmlns:a16="http://schemas.microsoft.com/office/drawing/2014/main" id="{714C80D4-02C7-5455-3408-918BC4EA9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537" y="2645999"/>
            <a:ext cx="7185654" cy="4053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69B191-8639-1356-5FA5-C05A99CE4194}"/>
              </a:ext>
            </a:extLst>
          </p:cNvPr>
          <p:cNvSpPr txBox="1"/>
          <p:nvPr/>
        </p:nvSpPr>
        <p:spPr>
          <a:xfrm>
            <a:off x="539009" y="4672722"/>
            <a:ext cx="151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Ecologen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996C7-8DC3-C928-B3ED-1EDF98B59792}"/>
              </a:ext>
            </a:extLst>
          </p:cNvPr>
          <p:cNvSpPr txBox="1"/>
          <p:nvPr/>
        </p:nvSpPr>
        <p:spPr>
          <a:xfrm>
            <a:off x="11347780" y="6498363"/>
            <a:ext cx="355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Maritiem deskundigen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592CA-F8F3-6066-9B13-3A7458F01FA7}"/>
              </a:ext>
            </a:extLst>
          </p:cNvPr>
          <p:cNvSpPr txBox="1"/>
          <p:nvPr/>
        </p:nvSpPr>
        <p:spPr>
          <a:xfrm>
            <a:off x="11417851" y="4514633"/>
            <a:ext cx="174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Ingenieurs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0EAB11-E501-9807-64E2-A03219493837}"/>
              </a:ext>
            </a:extLst>
          </p:cNvPr>
          <p:cNvSpPr txBox="1"/>
          <p:nvPr/>
        </p:nvSpPr>
        <p:spPr>
          <a:xfrm>
            <a:off x="3524674" y="7379169"/>
            <a:ext cx="392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b="1" dirty="0">
                <a:solidFill>
                  <a:srgbClr val="A8011B"/>
                </a:solidFill>
                <a:latin typeface="+mn-lt"/>
              </a:rPr>
              <a:t>Communicatie-adviseurs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37945-188C-9470-2E93-90B2F44C6705}"/>
              </a:ext>
            </a:extLst>
          </p:cNvPr>
          <p:cNvSpPr txBox="1"/>
          <p:nvPr/>
        </p:nvSpPr>
        <p:spPr>
          <a:xfrm>
            <a:off x="3617772" y="1712949"/>
            <a:ext cx="1302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Duikers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34A5D-E06B-6689-FC0C-8698D79FAEDA}"/>
              </a:ext>
            </a:extLst>
          </p:cNvPr>
          <p:cNvSpPr txBox="1"/>
          <p:nvPr/>
        </p:nvSpPr>
        <p:spPr>
          <a:xfrm>
            <a:off x="754862" y="2926080"/>
            <a:ext cx="202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Psychologen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9A1C87-6B39-922E-C598-EA3D5E5D526C}"/>
              </a:ext>
            </a:extLst>
          </p:cNvPr>
          <p:cNvSpPr txBox="1"/>
          <p:nvPr/>
        </p:nvSpPr>
        <p:spPr>
          <a:xfrm>
            <a:off x="716097" y="6324745"/>
            <a:ext cx="230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Meteorologen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C9E20-071E-7209-4DF0-911AFCF4FEFF}"/>
              </a:ext>
            </a:extLst>
          </p:cNvPr>
          <p:cNvSpPr txBox="1"/>
          <p:nvPr/>
        </p:nvSpPr>
        <p:spPr>
          <a:xfrm>
            <a:off x="10505799" y="1819944"/>
            <a:ext cx="163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Zeelieden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EAF59F-69A8-C1CA-7E43-F286EFBE0DCF}"/>
              </a:ext>
            </a:extLst>
          </p:cNvPr>
          <p:cNvSpPr txBox="1"/>
          <p:nvPr/>
        </p:nvSpPr>
        <p:spPr>
          <a:xfrm>
            <a:off x="6902890" y="1243355"/>
            <a:ext cx="136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b="1" dirty="0">
                <a:solidFill>
                  <a:srgbClr val="A8011B"/>
                </a:solidFill>
                <a:latin typeface="+mn-lt"/>
              </a:rPr>
              <a:t>Chemici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CF3D0-C3C5-B06D-FCE5-5C622395BA03}"/>
              </a:ext>
            </a:extLst>
          </p:cNvPr>
          <p:cNvSpPr txBox="1"/>
          <p:nvPr/>
        </p:nvSpPr>
        <p:spPr>
          <a:xfrm>
            <a:off x="1584960" y="29260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3B0FF-9A3B-8294-AA05-DBF2215DCEB4}"/>
              </a:ext>
            </a:extLst>
          </p:cNvPr>
          <p:cNvSpPr txBox="1"/>
          <p:nvPr/>
        </p:nvSpPr>
        <p:spPr>
          <a:xfrm>
            <a:off x="8448648" y="7525657"/>
            <a:ext cx="4114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800" b="1" dirty="0">
                <a:solidFill>
                  <a:srgbClr val="C00000"/>
                </a:solidFill>
                <a:latin typeface="+mn-lt"/>
              </a:rPr>
              <a:t>Logistiek medewerkers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22932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4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2629368" y="2677885"/>
            <a:ext cx="120894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Het probleem?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NL" sz="6000" b="1" dirty="0">
                <a:solidFill>
                  <a:srgbClr val="C00000"/>
                </a:solidFill>
                <a:latin typeface="+mn-lt"/>
              </a:rPr>
              <a:t>Er wordt te weinig geleerd op school!</a:t>
            </a:r>
          </a:p>
        </p:txBody>
      </p:sp>
    </p:spTree>
    <p:extLst>
      <p:ext uri="{BB962C8B-B14F-4D97-AF65-F5344CB8AC3E}">
        <p14:creationId xmlns:p14="http://schemas.microsoft.com/office/powerpoint/2010/main" val="97131845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5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3300385" y="1707874"/>
            <a:ext cx="107474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Oorzaken?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NL" sz="6000" b="1" dirty="0">
                <a:solidFill>
                  <a:srgbClr val="C00000"/>
                </a:solidFill>
                <a:latin typeface="+mn-lt"/>
              </a:rPr>
              <a:t>Overladen programma</a:t>
            </a:r>
          </a:p>
          <a:p>
            <a:pPr marL="1143000" indent="-1143000">
              <a:buFont typeface="+mj-lt"/>
              <a:buAutoNum type="arabicPeriod"/>
            </a:pPr>
            <a:r>
              <a:rPr lang="en-NL" sz="6000" b="1" dirty="0">
                <a:solidFill>
                  <a:srgbClr val="C00000"/>
                </a:solidFill>
                <a:latin typeface="+mn-lt"/>
              </a:rPr>
              <a:t>Te weinig coherentie</a:t>
            </a:r>
          </a:p>
          <a:p>
            <a:pPr marL="1143000" indent="-1143000">
              <a:buFont typeface="+mj-lt"/>
              <a:buAutoNum type="arabicPeriod"/>
            </a:pPr>
            <a:r>
              <a:rPr lang="en-NL" sz="6000" b="1" dirty="0">
                <a:solidFill>
                  <a:srgbClr val="C00000"/>
                </a:solidFill>
                <a:latin typeface="+mn-lt"/>
              </a:rPr>
              <a:t>Inefficiënte methoden</a:t>
            </a:r>
          </a:p>
          <a:p>
            <a:pPr marL="1143000" indent="-1143000">
              <a:buFont typeface="+mj-lt"/>
              <a:buAutoNum type="arabicPeriod"/>
            </a:pPr>
            <a:r>
              <a:rPr lang="en-NL" sz="6000" b="1" dirty="0">
                <a:solidFill>
                  <a:srgbClr val="C00000"/>
                </a:solidFill>
                <a:latin typeface="+mn-lt"/>
              </a:rPr>
              <a:t>Gebrek aan orde en structuur</a:t>
            </a:r>
          </a:p>
        </p:txBody>
      </p:sp>
    </p:spTree>
    <p:extLst>
      <p:ext uri="{BB962C8B-B14F-4D97-AF65-F5344CB8AC3E}">
        <p14:creationId xmlns:p14="http://schemas.microsoft.com/office/powerpoint/2010/main" val="241851239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6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2885149" y="1707874"/>
            <a:ext cx="115779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Oplossing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r>
              <a:rPr lang="en-NL" sz="6000" b="1" dirty="0">
                <a:solidFill>
                  <a:srgbClr val="C00000"/>
                </a:solidFill>
                <a:latin typeface="+mn-lt"/>
              </a:rPr>
              <a:t>De modern-traditionele basisschool</a:t>
            </a:r>
          </a:p>
        </p:txBody>
      </p:sp>
    </p:spTree>
    <p:extLst>
      <p:ext uri="{BB962C8B-B14F-4D97-AF65-F5344CB8AC3E}">
        <p14:creationId xmlns:p14="http://schemas.microsoft.com/office/powerpoint/2010/main" val="44630189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7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2055450" y="1920189"/>
            <a:ext cx="140075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Doel van de modern-traditionele school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NL" sz="6000" b="1" dirty="0">
                <a:solidFill>
                  <a:srgbClr val="C00000"/>
                </a:solidFill>
                <a:latin typeface="+mn-lt"/>
              </a:rPr>
              <a:t>Basiskennis en basisvaardigheden van ALLE leerlingen ligt op 2F-niveau</a:t>
            </a:r>
          </a:p>
        </p:txBody>
      </p:sp>
    </p:spTree>
    <p:extLst>
      <p:ext uri="{BB962C8B-B14F-4D97-AF65-F5344CB8AC3E}">
        <p14:creationId xmlns:p14="http://schemas.microsoft.com/office/powerpoint/2010/main" val="37345045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8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2709148" y="2101640"/>
            <a:ext cx="11929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Wat?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nl-NL" sz="6000" b="1" dirty="0">
                <a:solidFill>
                  <a:srgbClr val="C00000"/>
                </a:solidFill>
                <a:latin typeface="+mn-lt"/>
              </a:rPr>
              <a:t>Lezen, spellen, rekenen, schrijven, ‘taal’ en veel basiskennis</a:t>
            </a:r>
            <a:endParaRPr lang="en-NL" sz="6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08899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ign with white text and a heart and a graduation cap&#10;&#10;Description automatically generated">
            <a:extLst>
              <a:ext uri="{FF2B5EF4-FFF2-40B4-BE49-F238E27FC236}">
                <a16:creationId xmlns:a16="http://schemas.microsoft.com/office/drawing/2014/main" id="{0186244D-A433-4423-2241-E02FAAF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" y="181784"/>
            <a:ext cx="918154" cy="12822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26980C-BACF-7F71-AB0D-2B3397F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69" y="9138349"/>
            <a:ext cx="1874381" cy="519112"/>
          </a:xfrm>
        </p:spPr>
        <p:txBody>
          <a:bodyPr/>
          <a:lstStyle/>
          <a:p>
            <a:r>
              <a:rPr lang="nl-NL" dirty="0"/>
              <a:t>Utrecht, 23 april 204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1B787-2FE6-6BD9-BD9E-EDEBA62A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48834" y="9257351"/>
            <a:ext cx="836593" cy="400110"/>
          </a:xfrm>
        </p:spPr>
        <p:txBody>
          <a:bodyPr/>
          <a:lstStyle/>
          <a:p>
            <a:fld id="{F9510068-CF9F-1546-A962-438E155E6626}" type="slidenum">
              <a:rPr lang="nl-NL" altLang="nl-NL" smtClean="0"/>
              <a:pPr/>
              <a:t>9</a:t>
            </a:fld>
            <a:endParaRPr lang="nl-NL" alt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C009-3500-B210-E349-001FBFE4AC39}"/>
              </a:ext>
            </a:extLst>
          </p:cNvPr>
          <p:cNvSpPr txBox="1"/>
          <p:nvPr/>
        </p:nvSpPr>
        <p:spPr>
          <a:xfrm>
            <a:off x="3614897" y="2132120"/>
            <a:ext cx="10118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6000" b="1" dirty="0">
                <a:solidFill>
                  <a:srgbClr val="00B050"/>
                </a:solidFill>
                <a:latin typeface="+mn-lt"/>
              </a:rPr>
              <a:t>Hoe in de klas?</a:t>
            </a:r>
          </a:p>
          <a:p>
            <a:pPr algn="ctr"/>
            <a:endParaRPr lang="en-NL" sz="60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NL" sz="6000" b="1" dirty="0">
                <a:solidFill>
                  <a:srgbClr val="C00000"/>
                </a:solidFill>
                <a:latin typeface="+mn-lt"/>
              </a:rPr>
              <a:t>De onderwijzer als model voor</a:t>
            </a:r>
          </a:p>
          <a:p>
            <a:pPr algn="ctr"/>
            <a:r>
              <a:rPr lang="en-GB" sz="60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NL" sz="6000" b="1" dirty="0">
                <a:solidFill>
                  <a:srgbClr val="C00000"/>
                </a:solidFill>
                <a:latin typeface="+mn-lt"/>
              </a:rPr>
              <a:t>ognitief leren en gedrag</a:t>
            </a:r>
          </a:p>
        </p:txBody>
      </p:sp>
    </p:spTree>
    <p:extLst>
      <p:ext uri="{BB962C8B-B14F-4D97-AF65-F5344CB8AC3E}">
        <p14:creationId xmlns:p14="http://schemas.microsoft.com/office/powerpoint/2010/main" val="22020381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2BAC25B1-1415-3B4E-A156-CFC38684E8EB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F5B933A8-1ED1-BC44-8E12-2C8117424C5F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RU_PPT_NL_Algemeen</Template>
  <TotalTime>2080</TotalTime>
  <Words>515</Words>
  <Application>Microsoft Macintosh PowerPoint</Application>
  <PresentationFormat>Custom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Inter</vt:lpstr>
      <vt:lpstr>1_Basis NL</vt:lpstr>
      <vt:lpstr>Titel NL</vt:lpstr>
      <vt:lpstr>Modern-traditioneel onderwijs is futurepr66f!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Meester</dc:creator>
  <cp:lastModifiedBy>A.M.T. Bosman</cp:lastModifiedBy>
  <cp:revision>117</cp:revision>
  <cp:lastPrinted>2017-01-24T09:58:55Z</cp:lastPrinted>
  <dcterms:created xsi:type="dcterms:W3CDTF">2017-03-20T07:59:42Z</dcterms:created>
  <dcterms:modified xsi:type="dcterms:W3CDTF">2024-03-22T09:48:05Z</dcterms:modified>
</cp:coreProperties>
</file>